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81" r:id="rId4"/>
    <p:sldId id="256" r:id="rId5"/>
    <p:sldId id="257" r:id="rId6"/>
    <p:sldId id="258" r:id="rId7"/>
    <p:sldId id="259" r:id="rId8"/>
    <p:sldId id="269" r:id="rId9"/>
    <p:sldId id="260" r:id="rId10"/>
    <p:sldId id="261" r:id="rId11"/>
    <p:sldId id="284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82" r:id="rId27"/>
    <p:sldId id="283" r:id="rId28"/>
    <p:sldId id="278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4121-5540-4874-9A65-9E057D53050F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BAE5-C2AD-48E4-819E-0D2E1EA5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8BCC-79AC-479E-A005-BD1C365D3312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9F66-78F7-4423-B375-D9069FC3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223B-8184-42D2-A84D-5C98D86586F6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D2DE-604B-4A86-B99E-7D22D639C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54DB-BBA1-49EA-9D99-40DEE7CC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562C-CA47-408D-93A3-61EC449854EB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B338-53E3-422E-B35F-6FD84104F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33B9-A544-44A7-B4DE-4FFFDB9D6E1E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ECF4-0C96-44ED-A421-5DE0AAD64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6D80-B924-4F8E-AD4E-FF596B3BBC24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0693-9038-462B-A935-0FF430DBE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C2B5-AC89-4E6D-9A57-21635E0A8849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9F3D-28C1-4031-8680-03BD4C770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3525-D183-41C1-AE27-C3AD46F367A9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B1C5-91D4-4B29-ABFF-A64B21A50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93B3-EF49-4420-B47F-D4BAABAAC1A4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7E1A-F062-450E-BACB-5DD3C8C4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3177-9FEE-4A3E-A6DE-9FAF50953309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6F1E-8440-4D7C-85EB-15E574908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FE8C-15C1-42C1-84D6-664F883F923E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84C6-457E-4EED-B0A6-5B12D92B6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6B814-1121-48A9-A211-C79994016A9D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E1C39A-00EB-431F-8473-930268EFA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2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0;&#1083;&#1086;&#1078;&#1077;&#1085;&#1080;&#1077;%201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:\урок хим ур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52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486886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990000"/>
                </a:solidFill>
              </a:rPr>
              <a:t/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sz="5400" b="1" dirty="0" smtClean="0">
                <a:solidFill>
                  <a:srgbClr val="990000"/>
                </a:solidFill>
              </a:rPr>
              <a:t>Химические уравнения</a:t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5400" b="1" dirty="0">
              <a:solidFill>
                <a:srgbClr val="99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5388" y="5021263"/>
            <a:ext cx="7772400" cy="147002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</a:br>
            <a:endParaRPr lang="ru-RU" sz="5400" b="1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011863" y="6334125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Файзулина Надия Хамитовна,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учитель химии.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00188" y="2286000"/>
            <a:ext cx="6500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latin typeface="Calibri" pitchFamily="34" charset="0"/>
              </a:rPr>
              <a:t>Zn</a:t>
            </a:r>
            <a:r>
              <a:rPr lang="ru-RU" sz="9600" b="1">
                <a:latin typeface="Calibri" pitchFamily="34" charset="0"/>
              </a:rPr>
              <a:t> + </a:t>
            </a:r>
            <a:r>
              <a:rPr lang="en-US" sz="9600" b="1">
                <a:latin typeface="Calibri" pitchFamily="34" charset="0"/>
              </a:rPr>
              <a:t>S</a:t>
            </a:r>
            <a:r>
              <a:rPr lang="ru-RU" sz="9600" b="1">
                <a:latin typeface="Calibri" pitchFamily="34" charset="0"/>
              </a:rPr>
              <a:t>  </a:t>
            </a:r>
            <a:r>
              <a:rPr lang="ru-RU" sz="9600" b="1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ru-RU" sz="9600" b="1">
                <a:latin typeface="Calibri" pitchFamily="34" charset="0"/>
              </a:rPr>
              <a:t> </a:t>
            </a:r>
            <a:r>
              <a:rPr lang="en-US" sz="9600" b="1">
                <a:latin typeface="Calibri" pitchFamily="34" charset="0"/>
              </a:rPr>
              <a:t>ZnS</a:t>
            </a:r>
            <a:r>
              <a:rPr lang="ru-RU" sz="96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9425" y="1700213"/>
            <a:ext cx="3732213" cy="4586287"/>
          </a:xfrm>
        </p:spPr>
      </p:pic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История открытия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330700" cy="45307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  </a:t>
            </a:r>
            <a:r>
              <a:rPr lang="ru-RU" dirty="0">
                <a:latin typeface="Times New Roman" pitchFamily="18" charset="0"/>
              </a:rPr>
              <a:t>Закон сохранения массы впервые  </a:t>
            </a:r>
            <a:r>
              <a:rPr lang="ru-RU" dirty="0" smtClean="0">
                <a:latin typeface="Times New Roman" pitchFamily="18" charset="0"/>
              </a:rPr>
              <a:t>сформулировал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1748 </a:t>
            </a:r>
            <a:r>
              <a:rPr lang="ru-RU" dirty="0" smtClean="0">
                <a:latin typeface="Times New Roman" pitchFamily="18" charset="0"/>
              </a:rPr>
              <a:t>году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экспериментально </a:t>
            </a:r>
            <a:r>
              <a:rPr lang="ru-RU" dirty="0">
                <a:latin typeface="Times New Roman" pitchFamily="18" charset="0"/>
              </a:rPr>
              <a:t>подтвердил </a:t>
            </a:r>
            <a:endParaRPr lang="ru-RU" dirty="0" smtClean="0"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</a:rPr>
              <a:t>1756 г. русский ученый </a:t>
            </a:r>
            <a:endParaRPr lang="ru-RU" dirty="0" smtClean="0"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М. В</a:t>
            </a:r>
            <a:r>
              <a:rPr lang="ru-RU" b="1" dirty="0">
                <a:latin typeface="Times New Roman" pitchFamily="18" charset="0"/>
              </a:rPr>
              <a:t>. Ломоносов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Закон сохранения массы веществ, открыт М.В.Ломоносовым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1748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0718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Масса веществ, вступивших в химическую  реакцию, равна массе веществ, получившихся в результате ее».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2043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err="1" smtClean="0">
                <a:solidFill>
                  <a:srgbClr val="FF0000"/>
                </a:solidFill>
              </a:rPr>
              <a:t>Ar</a:t>
            </a:r>
            <a:r>
              <a:rPr lang="en-US" sz="4400" b="1" dirty="0" smtClean="0">
                <a:solidFill>
                  <a:srgbClr val="FF0000"/>
                </a:solidFill>
              </a:rPr>
              <a:t> (Zn)   +     </a:t>
            </a:r>
            <a:r>
              <a:rPr lang="en-US" sz="4400" b="1" dirty="0" err="1" smtClean="0">
                <a:solidFill>
                  <a:srgbClr val="FF0000"/>
                </a:solidFill>
              </a:rPr>
              <a:t>Ar</a:t>
            </a:r>
            <a:r>
              <a:rPr lang="en-US" sz="4400" b="1" dirty="0" smtClean="0">
                <a:solidFill>
                  <a:srgbClr val="FF0000"/>
                </a:solidFill>
              </a:rPr>
              <a:t> (S)     =       </a:t>
            </a:r>
            <a:r>
              <a:rPr lang="en-US" sz="4400" b="1" dirty="0" err="1" smtClean="0">
                <a:solidFill>
                  <a:srgbClr val="FF0000"/>
                </a:solidFill>
              </a:rPr>
              <a:t>Mr</a:t>
            </a:r>
            <a:r>
              <a:rPr lang="en-US" sz="4400" b="1" dirty="0" smtClean="0">
                <a:solidFill>
                  <a:srgbClr val="FF0000"/>
                </a:solidFill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</a:rPr>
              <a:t>ZnS</a:t>
            </a:r>
            <a:r>
              <a:rPr lang="en-US" sz="4400" b="1" dirty="0" smtClean="0">
                <a:solidFill>
                  <a:srgbClr val="FF0000"/>
                </a:solidFill>
              </a:rPr>
              <a:t>)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/>
              <a:t>  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65       +       32        =            97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6" name="Picture 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573463"/>
            <a:ext cx="3057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Алгоритм составления уравнений химических реакций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/>
                <a:gridCol w="3786214"/>
                <a:gridCol w="33289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Записать формулы исходных веществ и продуктов реакции (между ними поставить черточку)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   +    О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▬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---------------------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------------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левая               правая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части уравнения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64" name="Picture 6" descr="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987800"/>
            <a:ext cx="26685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Алгоритм составления уравнений химических реакций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857250"/>
          <a:ext cx="8715375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92"/>
                <a:gridCol w="4271318"/>
                <a:gridCol w="36465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число атомов каждого элемента в левой и правой частях уравнения.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число атомов различное, то необходимо: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Найти для каждого элемента наименьшее общее кратное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Разделить наименьшее общее кратное на число соответствующих атомов, т.е. найти и расставить коэффициенты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Уравнять числа атомов остальных элементов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атом Р                    2 атома 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атома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атомов О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А)Для числа атомов кислорода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и фосфора (</a:t>
                      </a:r>
                      <a:r>
                        <a:rPr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н.о.к.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Р  +  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   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Р</a:t>
                      </a:r>
                      <a:r>
                        <a:rPr lang="ru-RU" sz="1800" kern="1200" baseline="-25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 10:2=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10:5=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10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Р  +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▬ 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В)левая часть          правая  часть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 атом Р              2•2=4  атома Р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левой части нужно поставить коэффициент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    +  5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▬    2 Р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Алгоритм составления уравнений химических реакций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7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/>
                <a:gridCol w="3786214"/>
                <a:gridCol w="3328982"/>
              </a:tblGrid>
              <a:tr h="11535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19610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Поставить знак равенства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Р + 5 О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═  2 Р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610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правильность уравнения числа атомов левой и правой частях уравнения химической реакции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атома Р                        4 атома 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атомов О              10 атомов 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Задание</a:t>
            </a:r>
            <a:r>
              <a:rPr lang="ru-RU" sz="3600" dirty="0" smtClean="0"/>
              <a:t>: Составьте уравнение реакции, используя исходные вещества согласно вашему варианту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399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Исходные вещества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Калий, кислород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Алюминий, сера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Рубидий, хлор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Литий, азот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Магний, кислород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Натрий, фосфор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Проверка </a:t>
            </a: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428625" y="1643063"/>
          <a:ext cx="8229600" cy="399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Уравнения реакций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4К + О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=2К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2Al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+ 3S = Al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2Rb+Cl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dirty="0" smtClean="0"/>
                        <a:t>=2RbCl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6Li+N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=2Li</a:t>
                      </a:r>
                      <a:r>
                        <a:rPr lang="en-US" sz="3200" b="1" baseline="-25000" dirty="0" smtClean="0"/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 +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dirty="0" smtClean="0"/>
                        <a:t>=</a:t>
                      </a:r>
                      <a:r>
                        <a:rPr lang="ru-RU" sz="3200" b="1" dirty="0" smtClean="0"/>
                        <a:t>2</a:t>
                      </a:r>
                      <a:r>
                        <a:rPr lang="en-US" sz="3200" b="1" dirty="0" smtClean="0"/>
                        <a:t>Mg</a:t>
                      </a:r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3Na+P=Na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Задание: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Расставьте коэффициенты в уравнении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Что показывает химическая формула?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Как определить число атомов химического элемента по формуле?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Правило 1.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в схеме реакции есть формула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соли, то вначале уравнивают число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ионов, образующих соль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3795" name="Picture 7" descr="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9796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Правило 2.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501063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участвующие в реакции вещества содержат водород и кислород, то атомы водорода уравнивают в предпоследнюю очередь, а атомы кислорода – в последнюю.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3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</a:t>
            </a:r>
            <a:r>
              <a:rPr lang="ru-RU" sz="4400" b="1" dirty="0" smtClean="0"/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</a:t>
            </a:r>
            <a:r>
              <a:rPr lang="ru-RU" sz="4400" b="1" dirty="0" smtClean="0"/>
              <a:t>6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Правило 3.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в схеме реакции имеется несколько формул солей, то необходимо начинать  уравнивание с  ионов, входящих в состав соли, содержащей большее их число.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2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3Ca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ru-RU" sz="4200" b="1" dirty="0" smtClean="0"/>
              <a:t>6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ru-RU" sz="4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Задание:</a:t>
            </a:r>
            <a:r>
              <a:rPr lang="ru-RU" sz="3600" dirty="0" smtClean="0"/>
              <a:t> Расставьте коэффициенты в предложенном уравнении, согласно вашему варианту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Уравнение    реакции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Ca(OH)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Ca(NO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Na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Fe(OH)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Fe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Проверка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2071688"/>
          <a:ext cx="8229600" cy="3840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Уравнение    реакции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Ca(OH)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Ca(NO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Na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Fe(OH)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=Fe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Прочтение химических уравнений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6600" smtClean="0"/>
          </a:p>
          <a:p>
            <a:pPr algn="ctr">
              <a:buFont typeface="Arial" charset="0"/>
              <a:buNone/>
            </a:pPr>
            <a:r>
              <a:rPr lang="ru-RU" sz="6600" b="1" smtClean="0"/>
              <a:t>2Н</a:t>
            </a:r>
            <a:r>
              <a:rPr lang="ru-RU" sz="6600" b="1" baseline="-25000" smtClean="0"/>
              <a:t>2   </a:t>
            </a:r>
            <a:r>
              <a:rPr lang="ru-RU" sz="6600" b="1" smtClean="0"/>
              <a:t>+ </a:t>
            </a:r>
            <a:r>
              <a:rPr lang="en-US" sz="6600" b="1" smtClean="0"/>
              <a:t>O</a:t>
            </a:r>
            <a:r>
              <a:rPr lang="ru-RU" sz="6600" b="1" baseline="-25000" smtClean="0"/>
              <a:t>2</a:t>
            </a:r>
            <a:r>
              <a:rPr lang="ru-RU" sz="6600" b="1" smtClean="0"/>
              <a:t> = 2</a:t>
            </a:r>
            <a:r>
              <a:rPr lang="en-US" sz="6600" b="1" smtClean="0"/>
              <a:t>H</a:t>
            </a:r>
            <a:r>
              <a:rPr lang="ru-RU" sz="6600" b="1" baseline="-25000" smtClean="0"/>
              <a:t>2</a:t>
            </a:r>
            <a:r>
              <a:rPr lang="en-US" sz="6600" b="1" smtClean="0"/>
              <a:t>O </a:t>
            </a:r>
            <a:endParaRPr lang="ru-RU" sz="6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00063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Расстановка индексов и коэффициентов в уравнениях химических реакций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 + N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NH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b="1" baseline="-2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aseline="-25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aseline="-25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-25000" dirty="0" smtClean="0"/>
              <a:t>                            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50" y="1600200"/>
            <a:ext cx="4857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Расставляются на основании: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Закона ……………………………….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Закона ……………………………….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4531" y="2893220"/>
            <a:ext cx="1000125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35844" y="4179094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50" y="2357438"/>
            <a:ext cx="20716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75" y="4929188"/>
            <a:ext cx="2286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714375" y="2786063"/>
            <a:ext cx="1285875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785938" y="4143375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714625" y="421481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>
            <a:off x="3643313" y="2428875"/>
            <a:ext cx="785812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714750" y="5072063"/>
            <a:ext cx="71437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00063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Расстановка индексов и коэффициентов в уравнениях химических реакций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 + N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NH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b="1" baseline="-2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aseline="-25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aseline="-25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-25000" dirty="0" smtClean="0"/>
              <a:t>                            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50" y="1600200"/>
            <a:ext cx="4857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Расставляются на основании: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Закона сохранения массы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Закона </a:t>
            </a:r>
            <a:r>
              <a:rPr lang="ru-RU" dirty="0" err="1" smtClean="0"/>
              <a:t>постоянстватсостава</a:t>
            </a:r>
            <a:endParaRPr lang="ru-RU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4531" y="2893220"/>
            <a:ext cx="1000125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35844" y="4179094"/>
            <a:ext cx="714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50" y="2357438"/>
            <a:ext cx="20716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Коэффициенты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75" y="4929188"/>
            <a:ext cx="2286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Индексы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714375" y="2786063"/>
            <a:ext cx="1285875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714500" y="4143375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714625" y="421481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>
            <a:off x="3643313" y="2428875"/>
            <a:ext cx="785812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714750" y="5072063"/>
            <a:ext cx="71437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Домашнее задание</a:t>
            </a:r>
            <a:r>
              <a:rPr lang="ru-RU" smtClean="0"/>
              <a:t>: 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§ 27</a:t>
            </a:r>
          </a:p>
          <a:p>
            <a:endParaRPr lang="ru-RU" b="1" smtClean="0"/>
          </a:p>
          <a:p>
            <a:r>
              <a:rPr lang="ru-RU" b="1" smtClean="0"/>
              <a:t>№ 1, 2, 3 (письменно)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26495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WordArt 5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2808288" cy="1223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182F76"/>
                    </a:gs>
                  </a:gsLst>
                  <a:lin ang="5400000" scaled="1"/>
                </a:gradFill>
                <a:latin typeface="Impact"/>
              </a:rPr>
              <a:t>СПАСИБО</a:t>
            </a:r>
          </a:p>
        </p:txBody>
      </p:sp>
      <p:sp>
        <p:nvSpPr>
          <p:cNvPr id="43011" name="WordArt 6"/>
          <p:cNvSpPr>
            <a:spLocks noChangeArrowheads="1" noChangeShapeType="1" noTextEdit="1"/>
          </p:cNvSpPr>
          <p:nvPr/>
        </p:nvSpPr>
        <p:spPr bwMode="auto">
          <a:xfrm>
            <a:off x="6084888" y="1916113"/>
            <a:ext cx="4667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Impact"/>
              </a:rPr>
              <a:t>ЗА</a:t>
            </a:r>
          </a:p>
        </p:txBody>
      </p:sp>
      <p:sp>
        <p:nvSpPr>
          <p:cNvPr id="43012" name="WordArt 7"/>
          <p:cNvSpPr>
            <a:spLocks noChangeArrowheads="1" noChangeShapeType="1" noTextEdit="1"/>
          </p:cNvSpPr>
          <p:nvPr/>
        </p:nvSpPr>
        <p:spPr bwMode="auto">
          <a:xfrm>
            <a:off x="4716463" y="3284538"/>
            <a:ext cx="2916237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69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592524"/>
                    </a:gs>
                  </a:gsLst>
                  <a:lin ang="5400000" scaled="1"/>
                </a:gradFill>
                <a:latin typeface="Impact"/>
              </a:rPr>
              <a:t>ВНИМАНИЕ</a:t>
            </a:r>
          </a:p>
        </p:txBody>
      </p:sp>
      <p:pic>
        <p:nvPicPr>
          <p:cNvPr id="43013" name="Picture 8" descr="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365625"/>
            <a:ext cx="25574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36725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5"/>
                <a:gridCol w="7523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Задания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2Al(OH)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      2NH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5СН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4Fe(OH)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    4NO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+ 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3HNO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3Ca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3200" b="1" kern="1200" baseline="-25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3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+ 3NH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02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15313" cy="1446212"/>
          </a:xfrm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Задание: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Определите число  атомов каждого элемента 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3386137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/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Чтобы познать что-либо, следует ответить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на четыре вопроса: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«Есть ли это? Что это?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Каково это? Почему это?»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75" y="4500563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Арабский философ  </a:t>
            </a:r>
            <a:r>
              <a:rPr lang="en-US" b="1" dirty="0" smtClean="0"/>
              <a:t>IX</a:t>
            </a:r>
            <a:r>
              <a:rPr lang="ru-RU" b="1" dirty="0" smtClean="0"/>
              <a:t> века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Исхак</a:t>
            </a:r>
            <a:r>
              <a:rPr lang="ru-RU" b="1" dirty="0" smtClean="0"/>
              <a:t> аль </a:t>
            </a:r>
            <a:r>
              <a:rPr lang="ru-RU" b="1" dirty="0" err="1" smtClean="0"/>
              <a:t>Кинди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6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20161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Химические уравнения – это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/>
              <a:t>условная запись химических реакций с помощью химических формул и математических знаков.</a:t>
            </a:r>
            <a:endParaRPr lang="ru-RU" sz="4400" smtClean="0"/>
          </a:p>
        </p:txBody>
      </p:sp>
      <p:pic>
        <p:nvPicPr>
          <p:cNvPr id="5" name="Picture 4" descr="Weihnachten0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149725"/>
            <a:ext cx="1930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:\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88" y="4000500"/>
            <a:ext cx="17986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Схема 1.</a:t>
            </a:r>
            <a:br>
              <a:rPr lang="ru-RU" dirty="0" smtClean="0"/>
            </a:br>
            <a:r>
              <a:rPr lang="ru-RU" dirty="0" smtClean="0"/>
              <a:t>Образование воды </a:t>
            </a:r>
            <a:endParaRPr lang="ru-RU" dirty="0"/>
          </a:p>
        </p:txBody>
      </p:sp>
      <p:pic>
        <p:nvPicPr>
          <p:cNvPr id="19458" name="Picture 1" descr="H:\урок хим ур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986" t="8839" r="23840" b="78534"/>
          <a:stretch>
            <a:fillRect/>
          </a:stretch>
        </p:blipFill>
        <p:spPr>
          <a:xfrm>
            <a:off x="428625" y="2643188"/>
            <a:ext cx="8440738" cy="2071687"/>
          </a:xfrm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643813" y="5572125"/>
            <a:ext cx="1073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  </a:t>
            </a:r>
            <a:r>
              <a:rPr lang="ru-RU" b="1">
                <a:latin typeface="Calibri" pitchFamily="34" charset="0"/>
                <a:hlinkClick r:id="rId3" action="ppaction://hlinksldjump"/>
              </a:rPr>
              <a:t>нажать</a:t>
            </a:r>
            <a:r>
              <a:rPr lang="ru-RU" b="1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      для </a:t>
            </a:r>
          </a:p>
          <a:p>
            <a:r>
              <a:rPr lang="ru-RU" b="1">
                <a:latin typeface="Calibri" pitchFamily="34" charset="0"/>
              </a:rPr>
              <a:t>возврата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Схема 2. </a:t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Образование сульфида цинка</a:t>
            </a:r>
            <a:endParaRPr lang="ru-RU" dirty="0"/>
          </a:p>
        </p:txBody>
      </p:sp>
      <p:pic>
        <p:nvPicPr>
          <p:cNvPr id="20482" name="Picture 1" descr="H:\урок хим ур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5574" t="78288" r="24117" b="5757"/>
          <a:stretch>
            <a:fillRect/>
          </a:stretch>
        </p:blipFill>
        <p:spPr>
          <a:xfrm>
            <a:off x="428625" y="2214563"/>
            <a:ext cx="8551863" cy="2643187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7643813" y="5572125"/>
            <a:ext cx="1073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  </a:t>
            </a:r>
            <a:r>
              <a:rPr lang="ru-RU" b="1">
                <a:latin typeface="Calibri" pitchFamily="34" charset="0"/>
                <a:hlinkClick r:id="rId4" action="ppaction://hlinksldjump"/>
              </a:rPr>
              <a:t>нажать</a:t>
            </a:r>
            <a:r>
              <a:rPr lang="ru-RU" b="1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      для </a:t>
            </a:r>
          </a:p>
          <a:p>
            <a:r>
              <a:rPr lang="ru-RU" b="1">
                <a:latin typeface="Calibri" pitchFamily="34" charset="0"/>
              </a:rPr>
              <a:t>возврата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Задание: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364331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Назовите качественные и количественные изменения, произошедшие с исходными веществами в реакциях, отображенных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схеме 1                  и                   схеме 2.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1300" b="1" dirty="0" smtClean="0"/>
              <a:t>нажать                                                                                                                                               </a:t>
            </a:r>
            <a:r>
              <a:rPr lang="ru-RU" sz="1300" b="1" dirty="0" err="1" smtClean="0"/>
              <a:t>нажать</a:t>
            </a:r>
            <a:r>
              <a:rPr lang="ru-RU" sz="1300" b="1" dirty="0" smtClean="0"/>
              <a:t>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285875" y="5000625"/>
            <a:ext cx="1214438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1</a:t>
            </a:r>
            <a:endParaRPr lang="ru-RU" sz="6600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7143750" y="5000625"/>
            <a:ext cx="1214438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2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4714875" y="2224088"/>
            <a:ext cx="358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latin typeface="Calibri" pitchFamily="34" charset="0"/>
              </a:rPr>
              <a:t> </a:t>
            </a:r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1795463" y="2224088"/>
            <a:ext cx="6500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latin typeface="Calibri" pitchFamily="34" charset="0"/>
              </a:rPr>
              <a:t> 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285875" y="2428875"/>
            <a:ext cx="4038600" cy="1570038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9600" b="1" smtClean="0"/>
              <a:t>Zn</a:t>
            </a:r>
            <a:r>
              <a:rPr lang="ru-RU" sz="9600" b="1" smtClean="0"/>
              <a:t> + </a:t>
            </a:r>
            <a:r>
              <a:rPr lang="en-US" sz="9600" b="1" smtClean="0"/>
              <a:t>S</a:t>
            </a:r>
            <a:endParaRPr lang="ru-RU" sz="9600" b="1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500688" y="2428875"/>
            <a:ext cx="3000375" cy="1570038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9600" b="1" smtClean="0"/>
              <a:t>ZnS</a:t>
            </a:r>
            <a:r>
              <a:rPr lang="ru-RU" sz="9600" b="1" smtClean="0"/>
              <a:t> </a:t>
            </a:r>
          </a:p>
        </p:txBody>
      </p:sp>
      <p:sp>
        <p:nvSpPr>
          <p:cNvPr id="7" name="Содержимое 16"/>
          <p:cNvSpPr txBox="1">
            <a:spLocks/>
          </p:cNvSpPr>
          <p:nvPr/>
        </p:nvSpPr>
        <p:spPr bwMode="auto">
          <a:xfrm>
            <a:off x="1285875" y="3786188"/>
            <a:ext cx="30003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Исходные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вещества </a:t>
            </a:r>
          </a:p>
        </p:txBody>
      </p:sp>
      <p:sp>
        <p:nvSpPr>
          <p:cNvPr id="8" name="Содержимое 16"/>
          <p:cNvSpPr txBox="1">
            <a:spLocks/>
          </p:cNvSpPr>
          <p:nvPr/>
        </p:nvSpPr>
        <p:spPr bwMode="auto">
          <a:xfrm>
            <a:off x="5143500" y="3857625"/>
            <a:ext cx="30003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Продукты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672</Words>
  <Application>Microsoft Office PowerPoint</Application>
  <PresentationFormat>Экран (4:3)</PresentationFormat>
  <Paragraphs>224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Arial</vt:lpstr>
      <vt:lpstr>Times New Roman</vt:lpstr>
      <vt:lpstr>Wingdings</vt:lpstr>
      <vt:lpstr>Тема Office</vt:lpstr>
      <vt:lpstr>Тема Office</vt:lpstr>
      <vt:lpstr> Химические уравнения  </vt:lpstr>
      <vt:lpstr>Вопросы:</vt:lpstr>
      <vt:lpstr>Задание:  Определите число  атомов каждого элемента </vt:lpstr>
      <vt:lpstr> Чтобы познать что-либо, следует ответить  на четыре вопроса:  «Есть ли это? Что это?  Каково это? Почему это?» </vt:lpstr>
      <vt:lpstr>Химические уравнения – это </vt:lpstr>
      <vt:lpstr>Схема 1. Образование воды </vt:lpstr>
      <vt:lpstr>Схема 2.  Образование сульфида цинка</vt:lpstr>
      <vt:lpstr>Задание: </vt:lpstr>
      <vt:lpstr>Слайд 9</vt:lpstr>
      <vt:lpstr>Слайд 10</vt:lpstr>
      <vt:lpstr>История открытия</vt:lpstr>
      <vt:lpstr>Закон сохранения массы веществ, открыт М.В.Ломоносовым  в 1748 году</vt:lpstr>
      <vt:lpstr>Слайд 13</vt:lpstr>
      <vt:lpstr>Алгоритм составления уравнений химических реакций</vt:lpstr>
      <vt:lpstr>Алгоритм составления уравнений химических реакций</vt:lpstr>
      <vt:lpstr>Алгоритм составления уравнений химических реакций</vt:lpstr>
      <vt:lpstr>   Задание: Составьте уравнение реакции, используя исходные вещества согласно вашему варианту </vt:lpstr>
      <vt:lpstr>Проверка </vt:lpstr>
      <vt:lpstr>Задание: </vt:lpstr>
      <vt:lpstr>Правило 1.</vt:lpstr>
      <vt:lpstr>Правило 2.</vt:lpstr>
      <vt:lpstr>Правило 3.</vt:lpstr>
      <vt:lpstr>  Задание: Расставьте коэффициенты в предложенном уравнении, согласно вашему варианту</vt:lpstr>
      <vt:lpstr>  Проверка </vt:lpstr>
      <vt:lpstr>Прочтение химических уравнений</vt:lpstr>
      <vt:lpstr>Расстановка индексов и коэффициентов в уравнениях химических реакций</vt:lpstr>
      <vt:lpstr>Расстановка индексов и коэффициентов в уравнениях химических реакций</vt:lpstr>
      <vt:lpstr>Домашнее задание: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познать что-либо, следует ответить на четыре вопроса:  «Есть ли это? Что это? Каково это? Почему это?» </dc:title>
  <dc:creator>user</dc:creator>
  <cp:lastModifiedBy>Библиотека</cp:lastModifiedBy>
  <cp:revision>62</cp:revision>
  <dcterms:created xsi:type="dcterms:W3CDTF">2011-11-06T07:45:03Z</dcterms:created>
  <dcterms:modified xsi:type="dcterms:W3CDTF">2019-02-01T05:14:43Z</dcterms:modified>
</cp:coreProperties>
</file>