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320" r:id="rId3"/>
    <p:sldId id="257" r:id="rId4"/>
    <p:sldId id="300" r:id="rId5"/>
    <p:sldId id="304" r:id="rId6"/>
    <p:sldId id="307" r:id="rId7"/>
    <p:sldId id="309" r:id="rId8"/>
    <p:sldId id="312" r:id="rId9"/>
    <p:sldId id="326" r:id="rId10"/>
    <p:sldId id="318" r:id="rId11"/>
    <p:sldId id="319" r:id="rId12"/>
    <p:sldId id="301" r:id="rId13"/>
    <p:sldId id="311" r:id="rId14"/>
    <p:sldId id="305" r:id="rId15"/>
    <p:sldId id="317" r:id="rId16"/>
    <p:sldId id="316" r:id="rId17"/>
    <p:sldId id="323" r:id="rId18"/>
    <p:sldId id="313" r:id="rId19"/>
    <p:sldId id="324" r:id="rId20"/>
    <p:sldId id="321" r:id="rId21"/>
    <p:sldId id="260" r:id="rId22"/>
    <p:sldId id="262" r:id="rId23"/>
    <p:sldId id="325" r:id="rId24"/>
    <p:sldId id="327" r:id="rId25"/>
  </p:sldIdLst>
  <p:sldSz cx="9144000" cy="5143500" type="screen16x9"/>
  <p:notesSz cx="6858000" cy="9144000"/>
  <p:embeddedFontLst>
    <p:embeddedFont>
      <p:font typeface="Concert One" panose="020B0604020202020204" charset="0"/>
      <p:regular r:id="rId27"/>
    </p:embeddedFont>
    <p:embeddedFont>
      <p:font typeface="Coming Soon" panose="020B0604020202020204" charset="0"/>
      <p:regular r:id="rId28"/>
    </p:embeddedFont>
    <p:embeddedFont>
      <p:font typeface="Roboto Medium" panose="020B0604020202020204" charset="0"/>
      <p:regular r:id="rId29"/>
      <p:bold r:id="rId30"/>
      <p:italic r:id="rId31"/>
      <p:boldItalic r:id="rId32"/>
    </p:embeddedFont>
    <p:embeddedFont>
      <p:font typeface="Roboto Mono Medium" panose="020B060402020202020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A2858B-4F8D-49E5-AF48-D79F7025C983}">
          <p14:sldIdLst>
            <p14:sldId id="256"/>
            <p14:sldId id="320"/>
            <p14:sldId id="257"/>
            <p14:sldId id="300"/>
            <p14:sldId id="304"/>
            <p14:sldId id="307"/>
            <p14:sldId id="309"/>
            <p14:sldId id="312"/>
            <p14:sldId id="326"/>
            <p14:sldId id="318"/>
            <p14:sldId id="319"/>
            <p14:sldId id="301"/>
            <p14:sldId id="311"/>
            <p14:sldId id="305"/>
            <p14:sldId id="317"/>
            <p14:sldId id="316"/>
            <p14:sldId id="323"/>
            <p14:sldId id="313"/>
            <p14:sldId id="324"/>
            <p14:sldId id="321"/>
            <p14:sldId id="260"/>
            <p14:sldId id="262"/>
            <p14:sldId id="325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79F667-BA8E-42C1-B79C-640C86A0D595}">
  <a:tblStyle styleId="{8D79F667-BA8E-42C1-B79C-640C86A0D5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147" d="100"/>
          <a:sy n="147" d="100"/>
        </p:scale>
        <p:origin x="48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04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0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1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35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67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24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06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4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70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7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5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66" r:id="rId7"/>
    <p:sldLayoutId id="2147483669" r:id="rId8"/>
    <p:sldLayoutId id="2147483670" r:id="rId9"/>
    <p:sldLayoutId id="2147483671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1217610" y="1122346"/>
            <a:ext cx="7121562" cy="21960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r>
              <a:rPr lang="ru-RU" sz="2200" dirty="0" smtClean="0">
                <a:latin typeface="+mj-lt"/>
              </a:rPr>
              <a:t>Методические рекомендации для педагогов, работающих с детьми с ОВЗ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с тяжелыми нарушениями речи</a:t>
            </a:r>
            <a:br>
              <a:rPr lang="ru-RU" sz="2200" dirty="0" smtClean="0">
                <a:latin typeface="+mj-lt"/>
              </a:rPr>
            </a:br>
            <a:endParaRPr sz="2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8" name="Google Shape;178;p29"/>
          <p:cNvSpPr/>
          <p:nvPr/>
        </p:nvSpPr>
        <p:spPr>
          <a:xfrm flipV="1">
            <a:off x="1756280" y="2211330"/>
            <a:ext cx="1879804" cy="45719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4235940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70" r="8892" b="21025"/>
          <a:stretch/>
        </p:blipFill>
        <p:spPr>
          <a:xfrm>
            <a:off x="7167289" y="3844577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34" r="8892" b="18300"/>
          <a:stretch/>
        </p:blipFill>
        <p:spPr>
          <a:xfrm>
            <a:off x="7320747" y="3307777"/>
            <a:ext cx="2036850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6;p29"/>
          <p:cNvSpPr txBox="1">
            <a:spLocks/>
          </p:cNvSpPr>
          <p:nvPr/>
        </p:nvSpPr>
        <p:spPr>
          <a:xfrm>
            <a:off x="3845030" y="3903702"/>
            <a:ext cx="4825557" cy="63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Подготовила: учитель-логопед , высшей категории </a:t>
            </a:r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МБОУ СОШ 87 г. Северска, Томской области 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Марина Евгеньевна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Красник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276" y="841636"/>
            <a:ext cx="6492277" cy="572700"/>
          </a:xfrm>
        </p:spPr>
        <p:txBody>
          <a:bodyPr/>
          <a:lstStyle/>
          <a:p>
            <a:r>
              <a:rPr lang="ru-RU" dirty="0" smtClean="0">
                <a:latin typeface="+mj-lt"/>
                <a:ea typeface="Roboto Medium" panose="020B0604020202020204" charset="0"/>
              </a:rPr>
              <a:t>  </a:t>
            </a:r>
            <a:r>
              <a:rPr lang="ru-RU" sz="2200" dirty="0" smtClean="0">
                <a:latin typeface="+mj-lt"/>
                <a:ea typeface="Roboto Medium" panose="020B0604020202020204" charset="0"/>
              </a:rPr>
              <a:t>Артикуляторно-акустическая дисграфия</a:t>
            </a:r>
            <a:endParaRPr lang="ru-RU" sz="2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8275" y="1621765"/>
            <a:ext cx="6963300" cy="2464159"/>
          </a:xfrm>
        </p:spPr>
        <p:txBody>
          <a:bodyPr/>
          <a:lstStyle/>
          <a:p>
            <a:pPr marL="168275" indent="0">
              <a:buNone/>
            </a:pPr>
            <a:r>
              <a:rPr lang="ru-RU" dirty="0" smtClean="0">
                <a:latin typeface="Roboto Medium" panose="020B0604020202020204" charset="0"/>
                <a:ea typeface="Roboto Medium" panose="020B060402020202020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8275" y="1534989"/>
            <a:ext cx="668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Характеризуется нарушением </a:t>
            </a:r>
            <a:r>
              <a:rPr lang="ru-RU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артикуляции и  </a:t>
            </a:r>
            <a:r>
              <a:rPr lang="ru-RU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восприятия фонематического слуха</a:t>
            </a:r>
            <a:r>
              <a:rPr lang="ru-RU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Проявляется: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 </a:t>
            </a:r>
            <a:r>
              <a:rPr lang="ru-RU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в пропусках, заменах букв на письме, которые соответствуют заменам и пропускам звуков в устной </a:t>
            </a:r>
            <a:r>
              <a:rPr lang="ru-RU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речи  (</a:t>
            </a:r>
            <a:r>
              <a:rPr lang="ru-RU" dirty="0">
                <a:ea typeface="Roboto Medium" panose="020B0604020202020204" charset="0"/>
              </a:rPr>
              <a:t>н</a:t>
            </a:r>
            <a:r>
              <a:rPr lang="ru-RU" dirty="0" smtClean="0"/>
              <a:t>апример</a:t>
            </a:r>
            <a:r>
              <a:rPr lang="ru-RU" dirty="0"/>
              <a:t>, </a:t>
            </a:r>
            <a:r>
              <a:rPr lang="ru-RU" dirty="0" err="1"/>
              <a:t>суба</a:t>
            </a:r>
            <a:r>
              <a:rPr lang="ru-RU" dirty="0"/>
              <a:t> – шуба, </a:t>
            </a:r>
            <a:r>
              <a:rPr lang="ru-RU" dirty="0" err="1"/>
              <a:t>ыба</a:t>
            </a:r>
            <a:r>
              <a:rPr lang="ru-RU" dirty="0"/>
              <a:t> – </a:t>
            </a:r>
            <a:r>
              <a:rPr lang="ru-RU" dirty="0" smtClean="0"/>
              <a:t>рыба).</a:t>
            </a:r>
            <a:endParaRPr lang="ru-RU" dirty="0">
              <a:solidFill>
                <a:srgbClr val="0F0F0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5" y="977300"/>
            <a:ext cx="7616873" cy="393841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11784644" flipV="1">
            <a:off x="6499757" y="280647"/>
            <a:ext cx="2135274" cy="1030140"/>
          </a:xfrm>
        </p:spPr>
        <p:txBody>
          <a:bodyPr/>
          <a:lstStyle/>
          <a:p>
            <a:r>
              <a:rPr lang="ru-RU" b="1" dirty="0" smtClean="0">
                <a:latin typeface="+mj-lt"/>
              </a:rPr>
              <a:t>ОБРАЗЕЦ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ПИСЬМА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044" y="632032"/>
            <a:ext cx="5470200" cy="462338"/>
          </a:xfrm>
        </p:spPr>
        <p:txBody>
          <a:bodyPr/>
          <a:lstStyle/>
          <a:p>
            <a:r>
              <a:rPr lang="ru-RU" sz="2200" dirty="0" smtClean="0">
                <a:latin typeface="+mn-lt"/>
                <a:ea typeface="Roboto Medium" panose="020B0604020202020204" charset="0"/>
              </a:rPr>
              <a:t>Оптическая дисграфия</a:t>
            </a:r>
            <a:endParaRPr lang="ru-RU" sz="2200" dirty="0">
              <a:latin typeface="+mn-lt"/>
              <a:ea typeface="Roboto Medium" panose="020B06040202020202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968" y="1094370"/>
            <a:ext cx="7185994" cy="3550506"/>
          </a:xfrm>
        </p:spPr>
        <p:txBody>
          <a:bodyPr/>
          <a:lstStyle/>
          <a:p>
            <a:pPr marL="168275" indent="0">
              <a:buNone/>
            </a:pP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Характеризуется неразвитым зрительно-пространственным восприятием.  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 </a:t>
            </a:r>
          </a:p>
          <a:p>
            <a:pPr marL="168275" indent="0">
              <a:buNone/>
            </a:pP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marL="168275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Проявляется в: </a:t>
            </a:r>
            <a:endParaRPr lang="ru-RU" sz="1400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З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аменах по графическому сходству рукописных букв, состоящие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из сходных элементов, но различно 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расположенных в пространстве (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в-д, 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т-ш</a:t>
            </a:r>
            <a:r>
              <a:rPr lang="en-US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,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 ау - 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оу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)</a:t>
            </a:r>
            <a:r>
              <a:rPr lang="en-US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З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аменах, включающих одинаковые элементы, но отличающиеся дополнительными (и-ш, х-ж, л-м, п-т)</a:t>
            </a:r>
            <a:r>
              <a:rPr lang="en-US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З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еркальном написании букв (э-с)</a:t>
            </a:r>
            <a:r>
              <a:rPr lang="en-US" sz="1400" i="1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;</a:t>
            </a:r>
            <a:endParaRPr lang="ru-RU" sz="1400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П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ропусках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элементов, особенно при соединении 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букв (х-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сс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, х-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ээ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)</a:t>
            </a:r>
            <a:r>
              <a:rPr lang="en-US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;</a:t>
            </a:r>
            <a:endParaRPr lang="ru-RU" sz="1400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Н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аписании лишних элементов (пир – тир, лак – мак)</a:t>
            </a:r>
            <a:r>
              <a:rPr lang="en-US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.</a:t>
            </a:r>
            <a:endParaRPr lang="ru-RU" sz="1400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1" y="880608"/>
            <a:ext cx="6858292" cy="32262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1799740" flipV="1">
            <a:off x="6509838" y="151578"/>
            <a:ext cx="2099585" cy="1079323"/>
          </a:xfrm>
        </p:spPr>
        <p:txBody>
          <a:bodyPr/>
          <a:lstStyle/>
          <a:p>
            <a:r>
              <a:rPr lang="ru-RU" b="1" dirty="0">
                <a:solidFill>
                  <a:srgbClr val="B44141"/>
                </a:solidFill>
                <a:latin typeface="Arial"/>
              </a:rPr>
              <a:t>ОБРАЗЕЦ</a:t>
            </a:r>
            <a:br>
              <a:rPr lang="ru-RU" b="1" dirty="0">
                <a:solidFill>
                  <a:srgbClr val="B44141"/>
                </a:solidFill>
                <a:latin typeface="Arial"/>
              </a:rPr>
            </a:br>
            <a:r>
              <a:rPr lang="ru-RU" b="1" dirty="0">
                <a:solidFill>
                  <a:srgbClr val="B44141"/>
                </a:solidFill>
                <a:latin typeface="Arial"/>
              </a:rPr>
              <a:t>ПИСЬМА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274" y="721960"/>
            <a:ext cx="6874357" cy="1211372"/>
          </a:xfrm>
        </p:spPr>
        <p:txBody>
          <a:bodyPr/>
          <a:lstStyle/>
          <a:p>
            <a:r>
              <a:rPr lang="ru-RU" sz="2200" dirty="0" smtClean="0">
                <a:latin typeface="+mj-lt"/>
              </a:rPr>
              <a:t>Основные этапы формирования пространственных и </a:t>
            </a:r>
            <a:r>
              <a:rPr lang="ru-RU" sz="2200" dirty="0" err="1" smtClean="0">
                <a:latin typeface="+mj-lt"/>
              </a:rPr>
              <a:t>квазипространственных</a:t>
            </a:r>
            <a:r>
              <a:rPr lang="ru-RU" sz="2200" dirty="0" smtClean="0">
                <a:latin typeface="+mj-lt"/>
              </a:rPr>
              <a:t> представлений  (по </a:t>
            </a:r>
            <a:r>
              <a:rPr lang="ru-RU" sz="2200" dirty="0" err="1" smtClean="0">
                <a:latin typeface="+mj-lt"/>
              </a:rPr>
              <a:t>А.В.Семенович</a:t>
            </a:r>
            <a:r>
              <a:rPr lang="ru-RU" sz="2200" dirty="0">
                <a:latin typeface="+mj-lt"/>
              </a:rPr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068" y="1933332"/>
            <a:ext cx="7210506" cy="213935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</a:rPr>
              <a:t>Базовой и наиболее естественной, онтогенетически более ранней и закрепленной всем опытом человека системой ориентации является схема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тела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</a:rPr>
              <a:t>О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сознание 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двигательных возможностей и расширение диапазона движений в разных зонах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пространства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</a:rPr>
              <a:t>Переход к двигательным диктантам и графическим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схемам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</a:rPr>
              <a:t>Конструирование и копирование,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упражнения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+mn-lt"/>
              </a:rPr>
              <a:t>Формирование «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квазипространственных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» представлений.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 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marL="168275" indent="0">
              <a:buNone/>
            </a:pPr>
            <a:endParaRPr lang="ru-RU" sz="1600" b="1" dirty="0">
              <a:solidFill>
                <a:srgbClr val="0F0F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013" y="608281"/>
            <a:ext cx="3687161" cy="440085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02367"/>
            <a:ext cx="9144000" cy="62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200" dirty="0" smtClean="0">
                <a:latin typeface="+mj-lt"/>
              </a:rPr>
              <a:t>Упражнения на развитие пространственных представлений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12" y="913933"/>
            <a:ext cx="7376824" cy="401812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91609"/>
            <a:ext cx="9144000" cy="62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200" dirty="0" smtClean="0">
                <a:latin typeface="+mj-lt"/>
              </a:rPr>
              <a:t>Упражнения на  развитие пространственных представлений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8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9144000" cy="822325"/>
          </a:xfrm>
        </p:spPr>
        <p:txBody>
          <a:bodyPr/>
          <a:lstStyle/>
          <a:p>
            <a:pPr algn="ctr"/>
            <a:r>
              <a:rPr lang="ru-RU" sz="2200" dirty="0" smtClean="0">
                <a:latin typeface="+mj-lt"/>
              </a:rPr>
              <a:t>Упражнения на (ре)-конструирование  букв из элементов (</a:t>
            </a:r>
            <a:r>
              <a:rPr lang="ru-RU" sz="2200" dirty="0" err="1" smtClean="0">
                <a:latin typeface="+mj-lt"/>
              </a:rPr>
              <a:t>В.А.Ковшиков</a:t>
            </a:r>
            <a:r>
              <a:rPr lang="ru-RU" sz="2200" dirty="0" smtClean="0">
                <a:latin typeface="+mj-lt"/>
              </a:rPr>
              <a:t>)</a:t>
            </a:r>
            <a:endParaRPr lang="ru-RU" sz="22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53" y="1797039"/>
            <a:ext cx="3840480" cy="2751832"/>
          </a:xfrm>
          <a:prstGeom prst="rect">
            <a:avLst/>
          </a:prstGeom>
        </p:spPr>
      </p:pic>
      <p:sp>
        <p:nvSpPr>
          <p:cNvPr id="3" name="AutoShape 2" descr="https://logopeddoma.ru/_pu/3/357732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772244"/>
            <a:ext cx="3855234" cy="27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rok.1sept.ru/articles/640906/pril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31" y="828954"/>
            <a:ext cx="7808538" cy="409281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5861"/>
            <a:ext cx="9144000" cy="54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200" dirty="0" smtClean="0">
                <a:latin typeface="+mj-lt"/>
              </a:rPr>
              <a:t>Упражнения на развитие буквенного гнозиса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9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7650"/>
            <a:ext cx="8810513" cy="684213"/>
          </a:xfrm>
        </p:spPr>
        <p:txBody>
          <a:bodyPr/>
          <a:lstStyle/>
          <a:p>
            <a:pPr algn="ctr"/>
            <a:r>
              <a:rPr lang="ru-RU" sz="2200" dirty="0" smtClean="0">
                <a:latin typeface="+mj-lt"/>
              </a:rPr>
              <a:t>Кинезиологические упражнения (по А.Л.Сиротюк)</a:t>
            </a:r>
            <a:endParaRPr lang="ru-RU" sz="2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651428" y="1367561"/>
            <a:ext cx="2906713" cy="23463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Колечки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https://avatars.mds.yandex.net/get-zen_doc/3990339/pub_5fd9b80901e4747da3822bcc_5fda1d88602c783027694971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637" y="1243607"/>
            <a:ext cx="1192858" cy="8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1427" y="2548103"/>
            <a:ext cx="252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rgbClr val="B4414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ea typeface="Roboto Mono Medium"/>
                <a:sym typeface="Roboto Mono Medium"/>
              </a:rPr>
              <a:t>Ухо-нос</a:t>
            </a:r>
          </a:p>
        </p:txBody>
      </p:sp>
      <p:pic>
        <p:nvPicPr>
          <p:cNvPr id="1030" name="Picture 6" descr="https://avatars.mds.yandex.net/get-zen_doc/1860332/pub_5e25304ccddb71114509ae11_5e25bc6cfc69ab00adcdbe7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28" y="2341789"/>
            <a:ext cx="1181239" cy="106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1651428" y="3689863"/>
            <a:ext cx="6005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rgbClr val="B4414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ea typeface="Roboto Mono Medium"/>
                <a:sym typeface="Roboto Mono Medium"/>
              </a:rPr>
              <a:t>Лезгинка</a:t>
            </a:r>
          </a:p>
        </p:txBody>
      </p:sp>
      <p:pic>
        <p:nvPicPr>
          <p:cNvPr id="1032" name="Picture 8" descr="https://ds05.infourok.ru/uploads/ex/09b3/000ab812-783f54ad/img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28" y="3668840"/>
            <a:ext cx="1181239" cy="10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443846" y="589109"/>
            <a:ext cx="3928016" cy="7498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Roboto Medium" panose="020B0604020202020204" charset="0"/>
              </a:rPr>
              <a:t>Дети с тяжелыми нарушениями речи</a:t>
            </a:r>
            <a:endParaRPr sz="2200" dirty="0">
              <a:solidFill>
                <a:schemeClr val="accent4">
                  <a:lumMod val="75000"/>
                </a:schemeClr>
              </a:solidFill>
              <a:latin typeface="+mj-lt"/>
              <a:ea typeface="Roboto Medium" panose="020B0604020202020204" charset="0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885550" y="1794529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727569" y="16484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132426" y="1609125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/>
              <a:t>   </a:t>
            </a:r>
            <a:endParaRPr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4854359" y="2181447"/>
            <a:ext cx="3862315" cy="868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Нарушения моторики: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очень неловки, неуклюжи, двигаются хаотично и импульсивно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.</a:t>
            </a:r>
            <a:endParaRPr sz="1400" dirty="0">
              <a:solidFill>
                <a:schemeClr val="accent6">
                  <a:lumMod val="50000"/>
                </a:schemeClr>
              </a:solidFill>
              <a:latin typeface="+mn-lt"/>
              <a:ea typeface="Roboto Medium" panose="020B0604020202020204" charset="0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885550" y="3621366"/>
            <a:ext cx="2917800" cy="5945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749486" y="1705233"/>
            <a:ext cx="4382939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82544" flipH="1">
            <a:off x="2964486" y="1507072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3846" y="2217082"/>
            <a:ext cx="380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kern="1200" dirty="0" smtClean="0">
                <a:latin typeface="+mn-lt"/>
                <a:ea typeface="Roboto Medium" panose="020B0604020202020204" charset="0"/>
              </a:rPr>
              <a:t>Низкая самооценка </a:t>
            </a:r>
            <a:r>
              <a:rPr lang="ru-RU" kern="1200" dirty="0">
                <a:latin typeface="+mn-lt"/>
                <a:ea typeface="Roboto Medium" panose="020B0604020202020204" charset="0"/>
              </a:rPr>
              <a:t>и </a:t>
            </a:r>
            <a:r>
              <a:rPr lang="ru-RU" kern="1200" dirty="0" smtClean="0">
                <a:latin typeface="+mn-lt"/>
                <a:ea typeface="Roboto Medium" panose="020B0604020202020204" charset="0"/>
              </a:rPr>
              <a:t>мотивация </a:t>
            </a:r>
            <a:r>
              <a:rPr lang="ru-RU" kern="1200" dirty="0">
                <a:latin typeface="+mn-lt"/>
                <a:ea typeface="Roboto Medium" panose="020B0604020202020204" charset="0"/>
              </a:rPr>
              <a:t>к обучению;</a:t>
            </a:r>
            <a:endParaRPr lang="ru-RU" dirty="0">
              <a:latin typeface="+mn-lt"/>
              <a:ea typeface="Roboto Medium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680" y="325215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eaLnBrk="0" fontAlgn="base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kern="1200" dirty="0" smtClean="0">
                <a:latin typeface="+mn-lt"/>
                <a:ea typeface="Roboto Medium" panose="020B0604020202020204" charset="0"/>
              </a:rPr>
              <a:t>Трудности во взаимоотношениях</a:t>
            </a:r>
          </a:p>
          <a:p>
            <a:pPr lvl="0" algn="just" eaLnBrk="0" fontAlgn="base" hangingPunct="0">
              <a:tabLst>
                <a:tab pos="457200" algn="l"/>
              </a:tabLst>
            </a:pPr>
            <a:r>
              <a:rPr lang="ru-RU" kern="1200" dirty="0" smtClean="0">
                <a:latin typeface="+mn-lt"/>
                <a:ea typeface="Roboto Medium" panose="020B0604020202020204" charset="0"/>
              </a:rPr>
              <a:t> </a:t>
            </a:r>
            <a:r>
              <a:rPr lang="ru-RU" kern="1200" dirty="0">
                <a:latin typeface="+mn-lt"/>
                <a:ea typeface="Roboto Medium" panose="020B0604020202020204" charset="0"/>
              </a:rPr>
              <a:t>со </a:t>
            </a:r>
            <a:r>
              <a:rPr lang="ru-RU" kern="1200" dirty="0" smtClean="0">
                <a:latin typeface="+mn-lt"/>
                <a:ea typeface="Roboto Medium" panose="020B0604020202020204" charset="0"/>
              </a:rPr>
              <a:t>сверстниками и социализации</a:t>
            </a:r>
            <a:r>
              <a:rPr lang="en-US" kern="1200" dirty="0" smtClean="0">
                <a:latin typeface="+mn-lt"/>
                <a:ea typeface="Roboto Medium" panose="020B0604020202020204" charset="0"/>
              </a:rPr>
              <a:t>;</a:t>
            </a:r>
            <a:endParaRPr lang="ru-RU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4512" y="3234741"/>
            <a:ext cx="3882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  <a:ea typeface="Roboto Medium" panose="020B0604020202020204" charset="0"/>
              </a:rPr>
              <a:t>Сложности, связанные с восприятием учебного материала (особенно вербальной информации)</a:t>
            </a:r>
            <a:r>
              <a:rPr lang="en-US" dirty="0">
                <a:latin typeface="+mn-lt"/>
                <a:ea typeface="Roboto Medium" panose="020B0604020202020204" charset="0"/>
              </a:rPr>
              <a:t>;</a:t>
            </a:r>
            <a:endParaRPr lang="ru-RU" dirty="0">
              <a:latin typeface="+mn-lt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dz24.com/gdz24/book/1-klass/russkij-yazyik/ilyuxina/cover/ilyuxina-chudo-propisi-1-klass-2-cha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18" y="958203"/>
            <a:ext cx="2501954" cy="36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1.bp.blogspot.com/-JNULAXvWfp0/WfWgyYfpIOI/AAAAAAAAEEM/vZ2XhqXRn3IbdRamlu-cgwoJjg4qRiAigCLcBGAs/w1200-h630-p-k-no-nu/%25D1%2588%25D0%25BC%25D0%25B3%25D1%2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058" y="958203"/>
            <a:ext cx="4359839" cy="36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47650"/>
            <a:ext cx="8810513" cy="68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200" dirty="0" smtClean="0">
                <a:latin typeface="+mj-lt"/>
              </a:rPr>
              <a:t>Методики обучения письму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2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75353" y="2208945"/>
            <a:ext cx="3902838" cy="2262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200" dirty="0" smtClean="0"/>
              <a:t> </a:t>
            </a:r>
            <a:endParaRPr sz="1200" dirty="0">
              <a:solidFill>
                <a:srgbClr val="0F0F0F"/>
              </a:solidFill>
              <a:latin typeface="Roboto Medium" panose="020B0604020202020204" charset="0"/>
              <a:ea typeface="Roboto Medium" panose="020B0604020202020204" charset="0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63921" y="574358"/>
            <a:ext cx="4067461" cy="948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Roboto Medium" panose="020B0604020202020204" charset="0"/>
              </a:rPr>
              <a:t>Пополнение базы наглядности обучающегося с ТНР</a:t>
            </a:r>
            <a:r>
              <a:rPr lang="ru-RU" sz="2200" dirty="0">
                <a:latin typeface="Roboto Medium" panose="020B0604020202020204" charset="0"/>
                <a:ea typeface="Roboto Medium" panose="020B0604020202020204" charset="0"/>
              </a:rPr>
              <a:t/>
            </a:r>
            <a:br>
              <a:rPr lang="ru-RU" sz="2200" dirty="0">
                <a:latin typeface="Roboto Medium" panose="020B0604020202020204" charset="0"/>
                <a:ea typeface="Roboto Medium" panose="020B0604020202020204" charset="0"/>
              </a:rPr>
            </a:br>
            <a:endParaRPr sz="2200" dirty="0">
              <a:latin typeface="Roboto Medium" panose="020B0604020202020204" charset="0"/>
              <a:ea typeface="Roboto Medium" panose="020B0604020202020204" charset="0"/>
            </a:endParaRPr>
          </a:p>
        </p:txBody>
      </p:sp>
      <p:sp>
        <p:nvSpPr>
          <p:cNvPr id="224" name="Google Shape;224;p33"/>
          <p:cNvSpPr/>
          <p:nvPr/>
        </p:nvSpPr>
        <p:spPr>
          <a:xfrm rot="-391042">
            <a:off x="4759997" y="2352258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/>
          <p:cNvSpPr/>
          <p:nvPr/>
        </p:nvSpPr>
        <p:spPr>
          <a:xfrm rot="21332378" flipH="1">
            <a:off x="5501199" y="4026574"/>
            <a:ext cx="342746" cy="20782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8024780" y="2348510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23610" flipH="1">
            <a:off x="4347919" y="3456685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75352" y="1766792"/>
            <a:ext cx="38446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eaLnBrk="0" fontAlgn="base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i="1" kern="1200" dirty="0" smtClean="0">
                <a:latin typeface="+mn-lt"/>
                <a:ea typeface="Roboto Medium" panose="020B0604020202020204" charset="0"/>
              </a:rPr>
              <a:t>Карточки-помощницы</a:t>
            </a:r>
            <a:r>
              <a:rPr lang="ru-RU" kern="1200" dirty="0">
                <a:latin typeface="+mn-lt"/>
                <a:ea typeface="Roboto Medium" panose="020B0604020202020204" charset="0"/>
              </a:rPr>
              <a:t> </a:t>
            </a:r>
            <a:r>
              <a:rPr lang="ru-RU" kern="1200" dirty="0" smtClean="0">
                <a:latin typeface="+mn-lt"/>
                <a:ea typeface="Roboto Medium" panose="020B0604020202020204" charset="0"/>
              </a:rPr>
              <a:t>для запо-минания гласных и согласных звуков</a:t>
            </a:r>
          </a:p>
          <a:p>
            <a:pPr marL="171450" lvl="0" indent="-171450" algn="just" eaLnBrk="0" fontAlgn="base" hangingPunct="0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+mn-lt"/>
                <a:ea typeface="Roboto Medium" panose="020B0604020202020204" charset="0"/>
              </a:rPr>
              <a:t>Карточки-</a:t>
            </a:r>
            <a:r>
              <a:rPr lang="ru-RU" b="1" i="1" dirty="0" err="1" smtClean="0">
                <a:latin typeface="+mn-lt"/>
                <a:ea typeface="Roboto Medium" panose="020B0604020202020204" charset="0"/>
              </a:rPr>
              <a:t>звуковички</a:t>
            </a:r>
            <a:r>
              <a:rPr lang="ru-RU" b="1" dirty="0" smtClean="0">
                <a:latin typeface="+mn-lt"/>
                <a:ea typeface="Roboto Medium" panose="020B0604020202020204" charset="0"/>
              </a:rPr>
              <a:t> </a:t>
            </a:r>
            <a:r>
              <a:rPr lang="ru-RU" dirty="0" smtClean="0">
                <a:ea typeface="Roboto Medium" panose="020B0604020202020204" charset="0"/>
              </a:rPr>
              <a:t>для </a:t>
            </a:r>
            <a:r>
              <a:rPr lang="ru-RU" dirty="0">
                <a:ea typeface="Roboto Medium" panose="020B0604020202020204" charset="0"/>
              </a:rPr>
              <a:t>осознания и овладения звуковым  </a:t>
            </a:r>
            <a:r>
              <a:rPr lang="ru-RU" dirty="0" smtClean="0">
                <a:ea typeface="Roboto Medium" panose="020B0604020202020204" charset="0"/>
              </a:rPr>
              <a:t>анализом</a:t>
            </a:r>
            <a:r>
              <a:rPr lang="ru-RU" dirty="0" smtClean="0">
                <a:latin typeface="+mn-lt"/>
                <a:ea typeface="Roboto Medium" panose="020B0604020202020204" charset="0"/>
              </a:rPr>
              <a:t>.  </a:t>
            </a:r>
            <a:r>
              <a:rPr lang="ru-RU" dirty="0">
                <a:latin typeface="+mn-lt"/>
                <a:ea typeface="Roboto Medium" panose="020B0604020202020204" charset="0"/>
              </a:rPr>
              <a:t>С </a:t>
            </a:r>
            <a:r>
              <a:rPr lang="ru-RU" dirty="0" smtClean="0">
                <a:latin typeface="+mn-lt"/>
                <a:ea typeface="Roboto Medium" panose="020B0604020202020204" charset="0"/>
              </a:rPr>
              <a:t>их помощью ребенок </a:t>
            </a:r>
            <a:r>
              <a:rPr lang="ru-RU" dirty="0">
                <a:latin typeface="+mn-lt"/>
                <a:ea typeface="Roboto Medium" panose="020B0604020202020204" charset="0"/>
              </a:rPr>
              <a:t>управляет положением губ, зубов, языка и может дать полную характеристику звуку.   </a:t>
            </a:r>
          </a:p>
          <a:p>
            <a:pPr marL="171450" lvl="0" indent="-171450" algn="just" eaLnBrk="0" fontAlgn="base" hangingPunct="0">
              <a:buFont typeface="Wingdings" panose="05000000000000000000" pitchFamily="2" charset="2"/>
              <a:buChar char="Ø"/>
            </a:pPr>
            <a:r>
              <a:rPr lang="ru-RU" b="1" i="1" dirty="0">
                <a:latin typeface="+mn-lt"/>
                <a:ea typeface="Roboto Medium" panose="020B0604020202020204" charset="0"/>
              </a:rPr>
              <a:t>С</a:t>
            </a:r>
            <a:r>
              <a:rPr lang="ru-RU" b="1" i="1" dirty="0" smtClean="0">
                <a:latin typeface="+mn-lt"/>
                <a:ea typeface="Roboto Medium" panose="020B0604020202020204" charset="0"/>
              </a:rPr>
              <a:t>хемы </a:t>
            </a:r>
            <a:r>
              <a:rPr lang="ru-RU" b="1" i="1" dirty="0">
                <a:latin typeface="+mn-lt"/>
                <a:ea typeface="Roboto Medium" panose="020B0604020202020204" charset="0"/>
              </a:rPr>
              <a:t>положения губ</a:t>
            </a:r>
            <a:r>
              <a:rPr lang="ru-RU" b="1" i="1" dirty="0" smtClean="0">
                <a:latin typeface="+mn-lt"/>
                <a:ea typeface="Roboto Medium" panose="020B0604020202020204" charset="0"/>
              </a:rPr>
              <a:t>,</a:t>
            </a:r>
            <a:r>
              <a:rPr lang="ru-RU" b="1" dirty="0" smtClean="0">
                <a:latin typeface="+mn-lt"/>
                <a:ea typeface="Roboto Medium" panose="020B0604020202020204" charset="0"/>
              </a:rPr>
              <a:t> </a:t>
            </a:r>
            <a:r>
              <a:rPr lang="ru-RU" dirty="0" smtClean="0">
                <a:latin typeface="+mn-lt"/>
                <a:ea typeface="Roboto Medium" panose="020B0604020202020204" charset="0"/>
              </a:rPr>
              <a:t>при изучении гласных букв. Работая с карточками, школьник </a:t>
            </a:r>
            <a:r>
              <a:rPr lang="ru-RU" dirty="0">
                <a:latin typeface="+mn-lt"/>
                <a:ea typeface="Roboto Medium" panose="020B0604020202020204" charset="0"/>
              </a:rPr>
              <a:t>пропевает гласные звуки</a:t>
            </a:r>
            <a:r>
              <a:rPr lang="ru-RU" dirty="0">
                <a:latin typeface="+mn-lt"/>
              </a:rPr>
              <a:t>.</a:t>
            </a:r>
          </a:p>
          <a:p>
            <a:pPr marL="342900" lvl="0" indent="-342900" algn="just" eaLnBrk="0" fontAlgn="base" hangingPunct="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endParaRPr lang="ru-RU" dirty="0">
              <a:effectLst/>
              <a:latin typeface="Roboto Medium" panose="020B0604020202020204" charset="0"/>
              <a:ea typeface="Roboto Medium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499" y="2208945"/>
            <a:ext cx="1941446" cy="2447338"/>
          </a:xfrm>
          <a:prstGeom prst="rect">
            <a:avLst/>
          </a:prstGeom>
        </p:spPr>
      </p:pic>
      <p:pic>
        <p:nvPicPr>
          <p:cNvPr id="1026" name="Picture 2" descr="https://ds04.infourok.ru/uploads/ex/0b2c/000b55cb-b203ce89/hello_html_m7bd5aa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583" y="549708"/>
            <a:ext cx="3466382" cy="16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4960203" y="1049123"/>
            <a:ext cx="3624399" cy="29451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 eaLnBrk="0" fontAlgn="base" hangingPunct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Должна быть небыстрой, четкой, разборчивой с подчеркнутой артикуляцией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;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  <a:ea typeface="Roboto Medium" panose="020B0604020202020204" charset="0"/>
            </a:endParaRPr>
          </a:p>
          <a:p>
            <a:pPr marL="139700" lvl="0" indent="0" algn="just" eaLnBrk="0" fontAlgn="base" hangingPunc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ea typeface="Roboto Medium" panose="020B0604020202020204" charset="0"/>
            </a:endParaRPr>
          </a:p>
          <a:p>
            <a:pPr lvl="0" algn="just" eaLnBrk="0" fontAlgn="base" hangingPunct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Задачи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, которые учитель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озвучивает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в учебном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процессе,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необходимо детализировать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Roboto Medium" panose="020B0604020202020204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ea typeface="Roboto Medium" panose="020B0604020202020204" charset="0"/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1172639" y="1021093"/>
            <a:ext cx="2403900" cy="819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Roboto Medium" panose="020B0604020202020204" charset="0"/>
              </a:rPr>
              <a:t>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+mj-lt"/>
                <a:ea typeface="Roboto Medium" panose="020B0604020202020204" charset="0"/>
              </a:rPr>
              <a:t>Речь педагога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  <a:ea typeface="Roboto Medium" panose="020B0604020202020204" charset="0"/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  <a:ea typeface="Roboto Medium" panose="020B0604020202020204" charset="0"/>
              </a:rPr>
            </a:br>
            <a:endParaRPr dirty="0">
              <a:solidFill>
                <a:schemeClr val="accent4">
                  <a:lumMod val="75000"/>
                </a:schemeClr>
              </a:solidFill>
              <a:latin typeface="+mj-lt"/>
              <a:ea typeface="Roboto Medium" panose="020B0604020202020204" charset="0"/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26463">
            <a:off x="1054628" y="1956679"/>
            <a:ext cx="1780381" cy="15706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5" name="Google Shape;255;p35"/>
          <p:cNvSpPr/>
          <p:nvPr/>
        </p:nvSpPr>
        <p:spPr>
          <a:xfrm rot="-2700000">
            <a:off x="765274" y="2065491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 rot="-2700000">
            <a:off x="2517624" y="3175166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4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23610">
            <a:off x="2786831" y="3004878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Источники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0848" y="1529124"/>
            <a:ext cx="7448403" cy="2870754"/>
          </a:xfrm>
        </p:spPr>
        <p:txBody>
          <a:bodyPr/>
          <a:lstStyle/>
          <a:p>
            <a:pPr marL="168275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1. Мазанова,  Е.В. Коррекция акустической 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</a:rPr>
              <a:t>дисграфии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: Конспекты занятий для логопедов/Е.В Мазанова.-2-еизд., 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</a:rPr>
              <a:t>испр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. - М.:Издательство ГНОМ  и Д, 2008.-184 с.</a:t>
            </a:r>
          </a:p>
          <a:p>
            <a:pPr marL="168275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F0F0F"/>
                </a:solidFill>
                <a:latin typeface="+mn-lt"/>
              </a:rPr>
              <a:t>2. Мазанова,  Е.В. Коррекция акустической 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</a:rPr>
              <a:t>дисграфии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: 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Конспекты занятий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с младшими школьниками/Е.В 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Мазанова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.-.М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.:Издательство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«Гном 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и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Д», 2006.-88 с.</a:t>
            </a:r>
          </a:p>
          <a:p>
            <a:pPr marL="168275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3.Сиротюк А.Л. Коррекция развития интеллекта дошкольников.- М.:ТЦ «Сфера», 2003. – 48 с.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8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0" name="Picture 6" descr="S73062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54" y="1473798"/>
            <a:ext cx="4059234" cy="22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958255" y="575386"/>
            <a:ext cx="869849" cy="24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995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4339391" y="1926945"/>
            <a:ext cx="45680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</a:t>
            </a:r>
            <a:r>
              <a:rPr lang="en-US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ВНИМАНИЕ</a:t>
            </a:r>
            <a:r>
              <a:rPr lang="ru-RU" altLang="ru-RU" sz="3200" b="1" dirty="0" smtClean="0">
                <a:solidFill>
                  <a:srgbClr val="C00000"/>
                </a:solidFill>
                <a:latin typeface="+mj-lt"/>
              </a:rPr>
              <a:t>!</a:t>
            </a:r>
            <a:endParaRPr lang="ru-RU" altLang="ru-RU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044377" y="803548"/>
            <a:ext cx="5470200" cy="414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+mj-lt"/>
                <a:ea typeface="Roboto Medium" panose="020B0604020202020204" charset="0"/>
              </a:rPr>
              <a:t>Дисграфия </a:t>
            </a:r>
            <a:endParaRPr sz="2200" dirty="0">
              <a:latin typeface="+mj-lt"/>
              <a:ea typeface="Roboto Medium" panose="020B0604020202020204" charset="0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424240" y="1218152"/>
            <a:ext cx="6989297" cy="3267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4D719D"/>
              </a:buClr>
              <a:buSzPts val="1100"/>
              <a:buNone/>
            </a:pPr>
            <a:endParaRPr lang="en-US" b="1" dirty="0"/>
          </a:p>
          <a:p>
            <a:pPr marL="168275" indent="0"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Содержание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 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термина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 «дисграфия» в современной 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литературе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 определяется </a:t>
            </a: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marL="168275" indent="0">
              <a:buNone/>
            </a:pPr>
            <a:endParaRPr lang="ru-RU" sz="1400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marL="168275" indent="0"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по-разному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. 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Одно из современных определений:</a:t>
            </a:r>
          </a:p>
          <a:p>
            <a:pPr marL="168275" indent="0">
              <a:buNone/>
            </a:pPr>
            <a:endParaRPr lang="ru-RU" sz="1200" b="1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дисграфия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 — это частичное  нарушение процесса письма, проявляющееся в стойких, повторяющихся ошибках, обусловленных несформированностью высших психических функций, участвующих в процессе письма (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Р. И. 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Лалаева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, 1997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)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dirty="0">
              <a:solidFill>
                <a:srgbClr val="0F0F0F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836900" y="3969779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 smtClean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.</a:t>
            </a:r>
            <a:endParaRPr sz="1200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01676" y="824350"/>
            <a:ext cx="6788074" cy="739739"/>
          </a:xfrm>
        </p:spPr>
        <p:txBody>
          <a:bodyPr/>
          <a:lstStyle/>
          <a:p>
            <a:pPr lvl="0"/>
            <a:r>
              <a:rPr lang="ru-RU" sz="2200" dirty="0" smtClean="0">
                <a:latin typeface="+mj-lt"/>
                <a:ea typeface="Roboto Medium" panose="020B0604020202020204" charset="0"/>
              </a:rPr>
              <a:t>Классификация дисграфии</a:t>
            </a:r>
            <a:br>
              <a:rPr lang="ru-RU" sz="2200" dirty="0" smtClean="0">
                <a:latin typeface="+mj-lt"/>
                <a:ea typeface="Roboto Medium" panose="020B0604020202020204" charset="0"/>
              </a:rPr>
            </a:br>
            <a:r>
              <a:rPr lang="ru-RU" sz="2200" dirty="0" smtClean="0">
                <a:latin typeface="+mj-lt"/>
                <a:ea typeface="Roboto Medium" panose="020B0604020202020204" charset="0"/>
              </a:rPr>
              <a:t> (по Р.И. </a:t>
            </a:r>
            <a:r>
              <a:rPr lang="ru-RU" sz="2200" dirty="0" err="1" smtClean="0">
                <a:latin typeface="+mj-lt"/>
                <a:ea typeface="Roboto Medium" panose="020B0604020202020204" charset="0"/>
              </a:rPr>
              <a:t>Лалаевой</a:t>
            </a:r>
            <a:r>
              <a:rPr lang="ru-RU" sz="2200" dirty="0" smtClean="0">
                <a:latin typeface="+mj-lt"/>
                <a:ea typeface="Roboto Medium" panose="020B0604020202020204" charset="0"/>
              </a:rPr>
              <a:t>)</a:t>
            </a:r>
            <a:endParaRPr lang="ru-RU" sz="2200" dirty="0">
              <a:latin typeface="+mj-lt"/>
              <a:ea typeface="Roboto Medium" panose="020B06040202020202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132" y="1824200"/>
            <a:ext cx="7005386" cy="27637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Артикуляторно-акустическая</a:t>
            </a:r>
            <a:r>
              <a:rPr lang="en-US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rgbClr val="0F0F0F"/>
              </a:solidFill>
              <a:latin typeface="+mn-lt"/>
              <a:ea typeface="Roboto Medium" panose="020B0604020202020204" charset="0"/>
              <a:cs typeface="Arial" panose="020B0604020202020204" pitchFamily="34" charset="0"/>
            </a:endParaRPr>
          </a:p>
          <a:p>
            <a:pPr marL="168275" indent="0">
              <a:buNone/>
            </a:pP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На основе нарушения фонемного распознавания (акустическая)</a:t>
            </a:r>
            <a:r>
              <a:rPr lang="en-US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Оптическая</a:t>
            </a:r>
            <a:r>
              <a:rPr lang="en-US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Аграмматическая</a:t>
            </a:r>
            <a:r>
              <a:rPr lang="en-US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  <a:cs typeface="Arial" panose="020B0604020202020204" pitchFamily="34" charset="0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F0F0F"/>
              </a:solidFill>
              <a:latin typeface="Arial" panose="020B0604020202020204" pitchFamily="34" charset="0"/>
              <a:ea typeface="Roboto Medium" panose="020B060402020202020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F0F0F"/>
                </a:solidFill>
                <a:latin typeface="Arial" panose="020B0604020202020204" pitchFamily="34" charset="0"/>
                <a:ea typeface="Roboto Medium" panose="020B0604020202020204" charset="0"/>
                <a:cs typeface="Arial" panose="020B0604020202020204" pitchFamily="34" charset="0"/>
              </a:rPr>
              <a:t>Дисграфия на почве нарушения языкового анализа и </a:t>
            </a:r>
            <a:r>
              <a:rPr lang="ru-RU" sz="1400" dirty="0" smtClean="0">
                <a:solidFill>
                  <a:srgbClr val="0F0F0F"/>
                </a:solidFill>
                <a:latin typeface="Arial" panose="020B0604020202020204" pitchFamily="34" charset="0"/>
                <a:ea typeface="Roboto Medium" panose="020B0604020202020204" charset="0"/>
                <a:cs typeface="Arial" panose="020B0604020202020204" pitchFamily="34" charset="0"/>
              </a:rPr>
              <a:t>синтеза</a:t>
            </a:r>
            <a:r>
              <a:rPr lang="en-US" sz="1400" dirty="0" smtClean="0">
                <a:solidFill>
                  <a:srgbClr val="0F0F0F"/>
                </a:solidFill>
                <a:latin typeface="Arial" panose="020B0604020202020204" pitchFamily="34" charset="0"/>
                <a:ea typeface="Roboto Medium" panose="020B0604020202020204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rgbClr val="0F0F0F"/>
              </a:solidFill>
              <a:latin typeface="Arial" panose="020B0604020202020204" pitchFamily="34" charset="0"/>
              <a:ea typeface="Roboto Mediu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836900" y="3969779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 smtClean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.</a:t>
            </a:r>
            <a:endParaRPr sz="1200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25959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194" y="858409"/>
            <a:ext cx="6264321" cy="852057"/>
          </a:xfrm>
        </p:spPr>
        <p:txBody>
          <a:bodyPr/>
          <a:lstStyle/>
          <a:p>
            <a:r>
              <a:rPr lang="ru-RU" sz="2200" dirty="0" smtClean="0">
                <a:latin typeface="+mj-lt"/>
              </a:rPr>
              <a:t>Дисграфия на основе нарушения фонемного распознавания (акустическая)</a:t>
            </a:r>
            <a:endParaRPr lang="ru-RU" sz="2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2070" y="2051540"/>
            <a:ext cx="6946711" cy="2383982"/>
          </a:xfrm>
        </p:spPr>
        <p:txBody>
          <a:bodyPr/>
          <a:lstStyle/>
          <a:p>
            <a:pPr marL="168275" indent="0"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Характеризуется нарушением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фонематического распознавания звуков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.</a:t>
            </a:r>
          </a:p>
          <a:p>
            <a:pPr marL="168275" indent="0">
              <a:buNone/>
            </a:pP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 marL="168275" indent="0"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Проявляется: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 Заменой букв, соответствующих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фонетически близким 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звукам</a:t>
            </a:r>
            <a:r>
              <a:rPr lang="en-US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 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Н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еправильным 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обозначением мягкости на письме («</a:t>
            </a:r>
            <a:r>
              <a:rPr lang="ru-RU" sz="1400" dirty="0" err="1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лубит</a:t>
            </a:r>
            <a:r>
              <a:rPr lang="ru-RU" sz="1400" dirty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», «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писмо</a:t>
            </a:r>
            <a:r>
              <a:rPr lang="ru-RU" sz="1400" dirty="0" smtClean="0">
                <a:solidFill>
                  <a:srgbClr val="0F0F0F"/>
                </a:solidFill>
                <a:latin typeface="+mn-lt"/>
                <a:ea typeface="Roboto Medium" panose="020B0604020202020204" charset="0"/>
              </a:rPr>
              <a:t>»). </a:t>
            </a:r>
            <a:endParaRPr lang="ru-RU" sz="1400" dirty="0">
              <a:solidFill>
                <a:srgbClr val="0F0F0F"/>
              </a:solidFill>
              <a:latin typeface="+mn-lt"/>
              <a:ea typeface="Roboto Medium" panose="020B060402020202020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F0F0F"/>
              </a:solidFill>
              <a:latin typeface="Roboto Medium" panose="020B0604020202020204" charset="0"/>
              <a:ea typeface="Roboto Medium" panose="020B060402020202020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5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25" y="797236"/>
            <a:ext cx="5470200" cy="605192"/>
          </a:xfrm>
        </p:spPr>
        <p:txBody>
          <a:bodyPr/>
          <a:lstStyle/>
          <a:p>
            <a:r>
              <a:rPr lang="ru-RU" sz="2200" dirty="0" smtClean="0">
                <a:latin typeface="+mj-lt"/>
              </a:rPr>
              <a:t>Стойкие специфические ошибки</a:t>
            </a:r>
            <a:endParaRPr lang="ru-RU" sz="2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6774" y="1316367"/>
            <a:ext cx="7174801" cy="2967486"/>
          </a:xfrm>
        </p:spPr>
        <p:txBody>
          <a:bodyPr/>
          <a:lstStyle/>
          <a:p>
            <a:pPr marL="168275" indent="0" algn="just">
              <a:buNone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В виде замен, смешения букв по акустико-артикуляционному сходству:</a:t>
            </a:r>
          </a:p>
          <a:p>
            <a:pPr marL="168275" indent="0" algn="just">
              <a:buNone/>
            </a:pPr>
            <a:endParaRPr lang="ru-RU" sz="1400" dirty="0" smtClean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Парных по звонкости – глухости (П-Б, В-Ф, Т-Д, Г-К, З-С, Ш-Ж)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Лабиализованных гласных  ( О-У, Ё-Ю)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Свистящих и шипящих  согласных (С-Ш, З-Ж, СЬ-Щ)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Сонорных согласных (Л,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М,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Н,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Р,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Й)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Аффрикаты, которые в свою очередь смешиваются между собой и составляющими их элементами (Ч-Щ, Ч-Ц, Ч-ТЬ, Ц-Т, С-Ц, Ч–Ш, Ц-ТС)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;</a:t>
            </a:r>
            <a:endParaRPr lang="ru-RU" sz="1400" dirty="0" smtClean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Мягких и твердых согласных (любые, которые имеют пару по этому признаку).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1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s-thb01.getcourse.ru/fileservice/file/thumbnail/h/becb84c17f69fc1c8859c90f552831a2.webp/s/s1200x/a/27502/sc/208"/>
          <p:cNvSpPr>
            <a:spLocks noChangeAspect="1" noChangeArrowheads="1"/>
          </p:cNvSpPr>
          <p:nvPr/>
        </p:nvSpPr>
        <p:spPr bwMode="auto">
          <a:xfrm>
            <a:off x="673459" y="7009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F:\%D0%B0%D0%BA%D1%83%D1%81%D1%82%D0%B8%D1%87%D0%B5%D1%81%D0%BA%D0%B0%D1%8F %D0%B4%D0%B8%D1%81%D0%B3%D1%80%D0%B0%D1%84%D0%B8%D1%8F %D0%BF%D1%80%D0%B8%D0%BC%D0%B5%D1%8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F:\%D0%B0%D0%BA%D1%83%D1%81%D1%82%D0%B8%D1%87%D0%B5%D1%81%D0%BA%D0%B0%D1%8F %D0%B4%D0%B8%D1%81%D0%B3%D1%80%D0%B0%D1%84%D0%B8%D1%8F %D0%BF%D1%80%D0%B8%D0%BC%D0%B5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fs-thb01.getcourse.ru/fileservice/file/thumbnail/h/becb84c17f69fc1c8859c90f552831a2.webp/s/s1200x/a/27502/sc/20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fs-thb01.getcourse.ru/fileservice/file/thumbnail/h/becb84c17f69fc1c8859c90f552831a2.webp/s/s1200x/a/27502/sc/208"/>
          <p:cNvSpPr>
            <a:spLocks noChangeAspect="1" noChangeArrowheads="1"/>
          </p:cNvSpPr>
          <p:nvPr/>
        </p:nvSpPr>
        <p:spPr bwMode="auto">
          <a:xfrm>
            <a:off x="2202911" y="1005727"/>
            <a:ext cx="2731398" cy="27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fs-thb01.getcourse.ru/fileservice/file/thumbnail/h/becb84c17f69fc1c8859c90f552831a2.webp/s/s1200x/a/27502/sc/208"/>
          <p:cNvSpPr>
            <a:spLocks noChangeAspect="1" noChangeArrowheads="1"/>
          </p:cNvSpPr>
          <p:nvPr/>
        </p:nvSpPr>
        <p:spPr bwMode="auto">
          <a:xfrm>
            <a:off x="2355311" y="1158127"/>
            <a:ext cx="2731398" cy="27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4" descr="F:\%D0%B0%D0%BA%D1%83%D1%81%D1%82%D0%B8%D1%87%D0%B5%D1%81%D0%BA%D0%B0%D1%8F %D0%B4%D0%B8%D1%81%D0%B3%D1%80%D0%B0%D1%84%D0%B8%D1%8F %D0%BF%D1%80%D0%B8%D0%BC%D0%B5%D1%80.webp"/>
          <p:cNvSpPr>
            <a:spLocks noChangeAspect="1" noChangeArrowheads="1"/>
          </p:cNvSpPr>
          <p:nvPr/>
        </p:nvSpPr>
        <p:spPr bwMode="auto">
          <a:xfrm>
            <a:off x="3945447" y="2989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fs-thb01.getcourse.ru/fileservice/file/thumbnail/h/becb84c17f69fc1c8859c90f552831a2.webp/s/s1200x/a/27502/sc/20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59" y="853326"/>
            <a:ext cx="6883684" cy="4041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683252" flipH="1" flipV="1">
            <a:off x="6698442" y="64321"/>
            <a:ext cx="1991413" cy="110322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ОБРАЗЕЦ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ПИСЬМА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3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911" y="836689"/>
            <a:ext cx="6544722" cy="450375"/>
          </a:xfrm>
        </p:spPr>
        <p:txBody>
          <a:bodyPr/>
          <a:lstStyle/>
          <a:p>
            <a:r>
              <a:rPr lang="ru-RU" sz="2400" b="0" dirty="0">
                <a:latin typeface="+mj-lt"/>
              </a:rPr>
              <a:t> </a:t>
            </a:r>
            <a:r>
              <a:rPr lang="ru-RU" sz="2400" b="0" dirty="0" smtClean="0">
                <a:latin typeface="+mj-lt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Фонематический </a:t>
            </a:r>
            <a:r>
              <a:rPr lang="ru-RU" sz="2200" dirty="0" smtClean="0">
                <a:solidFill>
                  <a:srgbClr val="C00000"/>
                </a:solidFill>
                <a:latin typeface="+mj-lt"/>
              </a:rPr>
              <a:t>анализ </a:t>
            </a:r>
            <a:endParaRPr lang="ru-RU" sz="2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8275" y="1485902"/>
            <a:ext cx="6741994" cy="304515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rgbClr val="0F0F0F"/>
                </a:solidFill>
                <a:latin typeface="+mn-lt"/>
              </a:rPr>
              <a:t>Вставить разные гласные, чтобы слова не повторялись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: </a:t>
            </a:r>
            <a:endParaRPr lang="en-US" sz="1400" dirty="0" smtClean="0">
              <a:solidFill>
                <a:srgbClr val="0F0F0F"/>
              </a:solidFill>
              <a:latin typeface="+mn-lt"/>
            </a:endParaRPr>
          </a:p>
          <a:p>
            <a:pPr marL="168275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F0F0F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Л_ПА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, Л_ПА, Л_ПА.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rgbClr val="0F0F0F"/>
                </a:solidFill>
                <a:latin typeface="+mn-lt"/>
              </a:rPr>
              <a:t>Вставить разные согласные, чтобы слова не повторялись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:</a:t>
            </a:r>
            <a:endParaRPr lang="en-US" sz="1400" dirty="0" smtClean="0">
              <a:solidFill>
                <a:srgbClr val="0F0F0F"/>
              </a:solidFill>
              <a:latin typeface="+mn-lt"/>
            </a:endParaRPr>
          </a:p>
          <a:p>
            <a:pPr marL="168275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F0F0F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_ОДА, _ОДА, _ОДА.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rgbClr val="0F0F0F"/>
                </a:solidFill>
                <a:latin typeface="+mn-lt"/>
              </a:rPr>
              <a:t>Добавить букву, чтобы получилось новое слово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:</a:t>
            </a:r>
            <a:endParaRPr lang="en-US" sz="1400" dirty="0" smtClean="0">
              <a:solidFill>
                <a:srgbClr val="0F0F0F"/>
              </a:solidFill>
              <a:latin typeface="+mn-lt"/>
            </a:endParaRPr>
          </a:p>
          <a:p>
            <a:pPr marL="168275" indent="0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кот(р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) - крот, стол(в) - ствол.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rgbClr val="0F0F0F"/>
                </a:solidFill>
                <a:latin typeface="+mn-lt"/>
              </a:rPr>
              <a:t>Заменить подчёркнутую букву, чтобы получилось новое слово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: </a:t>
            </a:r>
            <a:endParaRPr lang="en-US" sz="1400" dirty="0" smtClean="0">
              <a:solidFill>
                <a:srgbClr val="0F0F0F"/>
              </a:solidFill>
              <a:latin typeface="+mn-lt"/>
            </a:endParaRPr>
          </a:p>
          <a:p>
            <a:pPr marL="168275" indent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F0F0F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ли</a:t>
            </a:r>
            <a:r>
              <a:rPr lang="ru-RU" sz="1400" u="sng" dirty="0" smtClean="0">
                <a:solidFill>
                  <a:srgbClr val="0F0F0F"/>
                </a:solidFill>
                <a:latin typeface="+mn-lt"/>
              </a:rPr>
              <a:t>с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т 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(лифт), </a:t>
            </a:r>
            <a:r>
              <a:rPr lang="ru-RU" sz="1400" u="sng" dirty="0">
                <a:solidFill>
                  <a:srgbClr val="0F0F0F"/>
                </a:solidFill>
                <a:latin typeface="+mn-lt"/>
              </a:rPr>
              <a:t>к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орона (ворона), горо</a:t>
            </a:r>
            <a:r>
              <a:rPr lang="ru-RU" sz="1400" u="sng" dirty="0">
                <a:solidFill>
                  <a:srgbClr val="0F0F0F"/>
                </a:solidFill>
                <a:latin typeface="+mn-lt"/>
              </a:rPr>
              <a:t>д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 (горох).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F0F0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01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7047" y="1249425"/>
            <a:ext cx="7229974" cy="340446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rgbClr val="0F0F0F"/>
                </a:solidFill>
                <a:latin typeface="+mn-lt"/>
              </a:rPr>
              <a:t>Найти в предложении слова, различающиеся одной буквой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:</a:t>
            </a:r>
            <a:endParaRPr lang="en-US" sz="1400" dirty="0" smtClean="0">
              <a:solidFill>
                <a:srgbClr val="0F0F0F"/>
              </a:solidFill>
              <a:latin typeface="+mn-lt"/>
            </a:endParaRPr>
          </a:p>
          <a:p>
            <a:pPr marL="168275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F0F0F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«Ваня не скрыл, что вскрыл письмо», «Осы не любят росы».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rgbClr val="0F0F0F"/>
                </a:solidFill>
                <a:latin typeface="+mn-lt"/>
              </a:rPr>
              <a:t>Прочитать 4 слова , найти общую букву в каждом столбике </a:t>
            </a:r>
            <a:r>
              <a:rPr lang="ru-RU" sz="1400" i="1" dirty="0" smtClean="0">
                <a:solidFill>
                  <a:srgbClr val="0F0F0F"/>
                </a:solidFill>
                <a:latin typeface="+mn-lt"/>
              </a:rPr>
              <a:t>слов</a:t>
            </a:r>
            <a:r>
              <a:rPr lang="en-US" sz="1400" dirty="0">
                <a:solidFill>
                  <a:srgbClr val="0F0F0F"/>
                </a:solidFill>
                <a:latin typeface="+mn-lt"/>
              </a:rPr>
              <a:t>: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marL="168275" indent="0" algn="just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__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руг          д__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озд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             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венит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 _        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стреча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marL="168275" indent="0" algn="just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д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уг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        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др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зд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              з__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енит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       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вс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реча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marL="168275" indent="0" algn="just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 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</a:rPr>
              <a:t>др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__г         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дро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__д            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звен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__т      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вст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еча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marL="168275" indent="0" algn="just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 </a:t>
            </a:r>
            <a:r>
              <a:rPr lang="ru-RU" sz="1400" dirty="0" err="1" smtClean="0">
                <a:solidFill>
                  <a:srgbClr val="0F0F0F"/>
                </a:solidFill>
                <a:latin typeface="+mn-lt"/>
              </a:rPr>
              <a:t>дру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          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дроз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             звени__      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встр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__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ча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rgbClr val="0F0F0F"/>
                </a:solidFill>
                <a:latin typeface="+mn-lt"/>
              </a:rPr>
              <a:t>Восстановить слово, добавив одну или </a:t>
            </a:r>
            <a:r>
              <a:rPr lang="ru-RU" sz="1400" i="1" dirty="0" smtClean="0">
                <a:solidFill>
                  <a:srgbClr val="0F0F0F"/>
                </a:solidFill>
                <a:latin typeface="+mn-lt"/>
              </a:rPr>
              <a:t>несколько</a:t>
            </a:r>
            <a:r>
              <a:rPr lang="ru-RU" sz="1400" i="1" dirty="0">
                <a:solidFill>
                  <a:srgbClr val="0F0F0F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F0F0F"/>
                </a:solidFill>
                <a:latin typeface="+mn-lt"/>
              </a:rPr>
              <a:t>букв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:</a:t>
            </a:r>
            <a:endParaRPr lang="ru-RU" sz="1400" dirty="0">
              <a:solidFill>
                <a:srgbClr val="0F0F0F"/>
              </a:solidFill>
              <a:latin typeface="+mn-lt"/>
            </a:endParaRPr>
          </a:p>
          <a:p>
            <a:pPr marL="168275" indent="0" algn="just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А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)  гласных: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лст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грз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грд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;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брбн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пнм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;</a:t>
            </a:r>
          </a:p>
          <a:p>
            <a:pPr marL="168275" indent="0" algn="just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F0F0F"/>
                </a:solidFill>
                <a:latin typeface="+mn-lt"/>
              </a:rPr>
              <a:t>      </a:t>
            </a:r>
            <a:r>
              <a:rPr lang="ru-RU" sz="1400" dirty="0" smtClean="0">
                <a:solidFill>
                  <a:srgbClr val="0F0F0F"/>
                </a:solidFill>
                <a:latin typeface="+mn-lt"/>
              </a:rPr>
              <a:t>Б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) согласных: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уа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, 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кт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дм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;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аа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rgbClr val="0F0F0F"/>
                </a:solidFill>
                <a:latin typeface="+mn-lt"/>
              </a:rPr>
              <a:t>ооа</a:t>
            </a:r>
            <a:r>
              <a:rPr lang="ru-RU" sz="1400" dirty="0">
                <a:solidFill>
                  <a:srgbClr val="0F0F0F"/>
                </a:solidFill>
                <a:latin typeface="+mn-lt"/>
              </a:rPr>
              <a:t>.</a:t>
            </a:r>
          </a:p>
          <a:p>
            <a:endParaRPr lang="ru-RU" dirty="0">
              <a:solidFill>
                <a:srgbClr val="0F0F0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30287" y="799050"/>
            <a:ext cx="6544722" cy="45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latin typeface="+mj-lt"/>
              </a:rPr>
              <a:t> 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+mj-lt"/>
              </a:rPr>
              <a:t>Фонематический анализ 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9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871</Words>
  <Application>Microsoft Office PowerPoint</Application>
  <PresentationFormat>Экран (16:9)</PresentationFormat>
  <Paragraphs>121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Concert One</vt:lpstr>
      <vt:lpstr>Coming Soon</vt:lpstr>
      <vt:lpstr>Roboto Medium</vt:lpstr>
      <vt:lpstr>Arial</vt:lpstr>
      <vt:lpstr>Times New Roman</vt:lpstr>
      <vt:lpstr>Roboto Mono Medium</vt:lpstr>
      <vt:lpstr>Wingdings 3</vt:lpstr>
      <vt:lpstr>Wingdings</vt:lpstr>
      <vt:lpstr>Notebook Lesson by Slidesgo</vt:lpstr>
      <vt:lpstr> Методические рекомендации для педагогов, работающих с детьми с ОВЗ  с тяжелыми нарушениями речи </vt:lpstr>
      <vt:lpstr> Дети с тяжелыми нарушениями речи</vt:lpstr>
      <vt:lpstr>Дисграфия </vt:lpstr>
      <vt:lpstr>Классификация дисграфии  (по Р.И. Лалаевой)</vt:lpstr>
      <vt:lpstr>Дисграфия на основе нарушения фонемного распознавания (акустическая)</vt:lpstr>
      <vt:lpstr>Стойкие специфические ошибки</vt:lpstr>
      <vt:lpstr> ОБРАЗЕЦ ПИСЬМА</vt:lpstr>
      <vt:lpstr>  Фонематический анализ </vt:lpstr>
      <vt:lpstr>Презентация PowerPoint</vt:lpstr>
      <vt:lpstr>  Артикуляторно-акустическая дисграфия</vt:lpstr>
      <vt:lpstr>ОБРАЗЕЦ ПИСЬМА</vt:lpstr>
      <vt:lpstr>Оптическая дисграфия</vt:lpstr>
      <vt:lpstr>ОБРАЗЕЦ ПИСЬМА </vt:lpstr>
      <vt:lpstr>Основные этапы формирования пространственных и квазипространственных представлений  (по А.В.Семенович)</vt:lpstr>
      <vt:lpstr>Презентация PowerPoint</vt:lpstr>
      <vt:lpstr>Презентация PowerPoint</vt:lpstr>
      <vt:lpstr>Упражнения на (ре)-конструирование  букв из элементов (В.А.Ковшиков)</vt:lpstr>
      <vt:lpstr>Презентация PowerPoint</vt:lpstr>
      <vt:lpstr>Кинезиологические упражнения (по А.Л.Сиротюк)</vt:lpstr>
      <vt:lpstr>Презентация PowerPoint</vt:lpstr>
      <vt:lpstr> Пополнение базы наглядности обучающегося с ТНР </vt:lpstr>
      <vt:lpstr> Речь педагога 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Методические рекомендации</dc:title>
  <cp:lastModifiedBy>Нина</cp:lastModifiedBy>
  <cp:revision>126</cp:revision>
  <dcterms:modified xsi:type="dcterms:W3CDTF">2022-02-28T10:42:15Z</dcterms:modified>
</cp:coreProperties>
</file>