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67" r:id="rId3"/>
    <p:sldId id="268" r:id="rId4"/>
    <p:sldId id="257" r:id="rId5"/>
    <p:sldId id="265" r:id="rId6"/>
    <p:sldId id="258" r:id="rId7"/>
    <p:sldId id="259" r:id="rId8"/>
    <p:sldId id="260" r:id="rId9"/>
    <p:sldId id="272" r:id="rId10"/>
    <p:sldId id="271" r:id="rId11"/>
    <p:sldId id="273" r:id="rId12"/>
    <p:sldId id="27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FF103-EABD-4950-9691-373B732CB1B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4385A-E174-4D88-AD31-610D290F6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3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2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2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4176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6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78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5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3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6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6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4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5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9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9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7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7E60-6B4E-433C-8E01-11F0AB64AAC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C71660-3CDF-43C9-B235-1B149E7C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6;&#1082;&#1086;&#1083;&#1072;87.&#1079;&#1072;&#1090;&#1086;-&#1089;&#1077;&#1074;&#1077;&#1088;&#1089;&#1082;.&#1088;&#1092;/vahrusheva-olga-aleksandrovn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0606" y="3314571"/>
            <a:ext cx="10035047" cy="13654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Методическая мастерская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Применение элементов технологии ЛОНГРИД на уроках и во внеурочной деятельности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60606" y="168606"/>
            <a:ext cx="898748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 № 87» г. Северска Томской области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9644" y="4955743"/>
            <a:ext cx="36260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Подготовила: Вахрушева О.А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 географии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«СОШ №87»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Город Северск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Томская область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416" y="245169"/>
            <a:ext cx="9811265" cy="6213296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/>
              <a:t>после применения элементов технологии </a:t>
            </a:r>
            <a:r>
              <a:rPr lang="ru-RU" sz="2400" b="1" dirty="0" err="1" smtClean="0"/>
              <a:t>Лонгрид</a:t>
            </a:r>
            <a:r>
              <a:rPr lang="ru-RU" sz="2400" b="1" dirty="0" smtClean="0"/>
              <a:t> на уроках и во внеурочной деятельности, у учащихся развиваются следующие </a:t>
            </a:r>
            <a:r>
              <a:rPr lang="ru-RU" sz="2400" b="1" dirty="0" err="1" smtClean="0"/>
              <a:t>метапредметные</a:t>
            </a:r>
            <a:r>
              <a:rPr lang="ru-RU" sz="2400" b="1" dirty="0" smtClean="0"/>
              <a:t> навыки:</a:t>
            </a:r>
            <a:br>
              <a:rPr lang="ru-RU" sz="2400" b="1" dirty="0" smtClean="0"/>
            </a:br>
            <a:r>
              <a:rPr lang="ru-RU" sz="2400" dirty="0" smtClean="0"/>
              <a:t>- </a:t>
            </a:r>
            <a:r>
              <a:rPr lang="ru-RU" sz="2000" dirty="0" smtClean="0"/>
              <a:t>самостоятельно приобретают новые знания, организовывают учебную деятельность, находятся в поиске </a:t>
            </a:r>
            <a:r>
              <a:rPr lang="ru-RU" sz="2000" dirty="0"/>
              <a:t>средств её </a:t>
            </a:r>
            <a:r>
              <a:rPr lang="ru-RU" sz="2000" dirty="0" smtClean="0"/>
              <a:t>осуществления</a:t>
            </a:r>
            <a:br>
              <a:rPr lang="ru-RU" sz="2000" dirty="0" smtClean="0"/>
            </a:br>
            <a:r>
              <a:rPr lang="ru-RU" sz="2000" dirty="0" smtClean="0"/>
              <a:t>- умеют организовать </a:t>
            </a:r>
            <a:r>
              <a:rPr lang="ru-RU" sz="2000" dirty="0"/>
              <a:t>и планировать учебное сотрудничество и совместную деятельность </a:t>
            </a:r>
            <a:r>
              <a:rPr lang="ru-RU" sz="2000" dirty="0" smtClean="0"/>
              <a:t>со сверстниками</a:t>
            </a:r>
            <a:br>
              <a:rPr lang="ru-RU" sz="2000" dirty="0" smtClean="0"/>
            </a:br>
            <a:r>
              <a:rPr lang="ru-RU" sz="2000" dirty="0" smtClean="0"/>
              <a:t>- умеют </a:t>
            </a:r>
            <a:r>
              <a:rPr lang="ru-RU" sz="2000" dirty="0"/>
              <a:t>извлекать информацию из различных </a:t>
            </a:r>
            <a:r>
              <a:rPr lang="ru-RU" sz="2000" dirty="0" smtClean="0"/>
              <a:t>источников (раздаточный материал, учебник)</a:t>
            </a:r>
            <a:br>
              <a:rPr lang="ru-RU" sz="2000" dirty="0" smtClean="0"/>
            </a:br>
            <a:r>
              <a:rPr lang="ru-RU" sz="2000" dirty="0" smtClean="0"/>
              <a:t>- умеют </a:t>
            </a:r>
            <a:r>
              <a:rPr lang="ru-RU" sz="2000" dirty="0"/>
              <a:t>на практике пользоваться основными логическими приёмами, методами наблюдения, моделирования, объяснения, решения </a:t>
            </a:r>
            <a:r>
              <a:rPr lang="ru-RU" sz="2000" dirty="0" smtClean="0"/>
              <a:t>проблем</a:t>
            </a:r>
            <a:br>
              <a:rPr lang="ru-RU" sz="2000" dirty="0" smtClean="0"/>
            </a:br>
            <a:r>
              <a:rPr lang="ru-RU" sz="2000" dirty="0" smtClean="0"/>
              <a:t>- умеют </a:t>
            </a:r>
            <a:r>
              <a:rPr lang="ru-RU" sz="2000" dirty="0"/>
              <a:t>работать в группе — эффективно сотрудничать и </a:t>
            </a:r>
            <a:r>
              <a:rPr lang="ru-RU" sz="2000" dirty="0" smtClean="0"/>
              <a:t>взаимодействовать</a:t>
            </a:r>
            <a:br>
              <a:rPr lang="ru-RU" sz="2000" dirty="0" smtClean="0"/>
            </a:br>
            <a:r>
              <a:rPr lang="ru-RU" sz="2000" dirty="0" smtClean="0"/>
              <a:t>- умеют представлять информацию, </a:t>
            </a:r>
            <a:r>
              <a:rPr lang="ru-RU" sz="1800" dirty="0"/>
              <a:t>формулировать и аргументировать свое </a:t>
            </a:r>
            <a:r>
              <a:rPr lang="ru-RU" sz="1800" dirty="0" smtClean="0"/>
              <a:t>мнение и корректно его отстаивать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553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173" y="50878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Вывод:</a:t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100" dirty="0" smtClean="0"/>
              <a:t>Мои уроки и занятия во внеурочной деятельности стали наиболее эффективные в образовательном процессе.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Примеры работ учащихся с элементами </a:t>
            </a:r>
            <a:r>
              <a:rPr lang="ru-RU" sz="3100" dirty="0" err="1" smtClean="0"/>
              <a:t>Лонгрида</a:t>
            </a:r>
            <a:r>
              <a:rPr lang="ru-RU" sz="3100" dirty="0" smtClean="0"/>
              <a:t>: </a:t>
            </a:r>
            <a:r>
              <a:rPr lang="en-US" sz="2400" u="sng" dirty="0">
                <a:hlinkClick r:id="rId2"/>
              </a:rPr>
              <a:t>https://</a:t>
            </a:r>
            <a:r>
              <a:rPr lang="ru-RU" sz="2400" u="sng" dirty="0">
                <a:hlinkClick r:id="rId2"/>
              </a:rPr>
              <a:t>школа87.зато-северск.рф/</a:t>
            </a:r>
            <a:r>
              <a:rPr lang="en-US" sz="2400" u="sng" dirty="0" err="1">
                <a:hlinkClick r:id="rId2"/>
              </a:rPr>
              <a:t>vahrusheva-olga-aleksandrovna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5319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Использованная литература: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1. </a:t>
            </a:r>
            <a:r>
              <a:rPr lang="ru-RU" sz="2700" dirty="0"/>
              <a:t>Конвергентная журналистика. Теория и практика: учебное пособие для </a:t>
            </a:r>
            <a:r>
              <a:rPr lang="ru-RU" sz="2700" dirty="0" err="1"/>
              <a:t>бакалавриата</a:t>
            </a:r>
            <a:r>
              <a:rPr lang="ru-RU" sz="2700" dirty="0"/>
              <a:t> и </a:t>
            </a:r>
            <a:r>
              <a:rPr lang="ru-RU" sz="2700" dirty="0" smtClean="0"/>
              <a:t>магистратуры </a:t>
            </a:r>
            <a:r>
              <a:rPr lang="ru-RU" sz="2400" dirty="0"/>
              <a:t>Е. А. Баранова. — Москва : Издательство </a:t>
            </a:r>
            <a:r>
              <a:rPr lang="ru-RU" sz="2400" dirty="0" err="1"/>
              <a:t>Юрайт</a:t>
            </a:r>
            <a:r>
              <a:rPr lang="ru-RU" sz="2400" dirty="0"/>
              <a:t>, 2019. — 269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2. </a:t>
            </a:r>
            <a:r>
              <a:rPr lang="ru-RU" sz="2400" dirty="0" err="1"/>
              <a:t>Лонгрид</a:t>
            </a:r>
            <a:r>
              <a:rPr lang="ru-RU" sz="2400" dirty="0"/>
              <a:t> как мультимедийный формат </a:t>
            </a:r>
            <a:r>
              <a:rPr lang="ru-RU" sz="2400" dirty="0" err="1"/>
              <a:t>медиатекста</a:t>
            </a:r>
            <a:r>
              <a:rPr lang="ru-RU" sz="2400" dirty="0"/>
              <a:t>. </a:t>
            </a:r>
            <a:r>
              <a:rPr lang="ru-RU" sz="2400" u="sng" dirty="0"/>
              <a:t>http://journals.tsu.ru/uploads/import/1357/files/04-121.pdf</a:t>
            </a:r>
            <a:r>
              <a:rPr lang="ru-RU" sz="2400" dirty="0"/>
              <a:t> (13.12.2018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dirty="0"/>
              <a:t>Мультимедийный </a:t>
            </a:r>
            <a:r>
              <a:rPr lang="ru-RU" sz="2400" dirty="0" err="1"/>
              <a:t>лонгрид</a:t>
            </a:r>
            <a:r>
              <a:rPr lang="ru-RU" sz="2400" dirty="0"/>
              <a:t> как новый журналистский формат.- </a:t>
            </a:r>
            <a:r>
              <a:rPr lang="ru-RU" sz="2400" u="sng" dirty="0"/>
              <a:t>http://journals.tsu.ru/uploads/import/1357/files/04-121.pdf</a:t>
            </a:r>
            <a:r>
              <a:rPr lang="ru-RU" sz="2400" dirty="0"/>
              <a:t> (16.11.2018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400" dirty="0" smtClean="0"/>
              <a:t>4. Примерная рабочая программа основного общего образования. География </a:t>
            </a:r>
            <a:br>
              <a:rPr lang="ru-RU" sz="2400" dirty="0" smtClean="0"/>
            </a:br>
            <a:r>
              <a:rPr lang="en-US" sz="2400" u="sng" dirty="0" smtClean="0"/>
              <a:t>https</a:t>
            </a:r>
            <a:r>
              <a:rPr lang="en-US" sz="2400" u="sng" dirty="0"/>
              <a:t>://fgosreestr.ru/uploads/files/4dde44205b0b77acefc168660a48110e.pdf</a:t>
            </a:r>
            <a:endParaRPr lang="ru-RU" sz="2700" u="sng" dirty="0"/>
          </a:p>
        </p:txBody>
      </p:sp>
    </p:spTree>
    <p:extLst>
      <p:ext uri="{BB962C8B-B14F-4D97-AF65-F5344CB8AC3E}">
        <p14:creationId xmlns:p14="http://schemas.microsoft.com/office/powerpoint/2010/main" val="30905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422" y="1522034"/>
            <a:ext cx="9749953" cy="375842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Большое спасибо </a:t>
            </a:r>
            <a:br>
              <a:rPr lang="ru-RU" sz="6000" dirty="0" smtClean="0"/>
            </a:br>
            <a:r>
              <a:rPr lang="ru-RU" sz="6000" dirty="0" smtClean="0"/>
              <a:t>за внимание!!!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127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963" y="731202"/>
            <a:ext cx="8890621" cy="27369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показать эффективность применения деятельностных педагогических технологий на уроках изучения нового материала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072" y="3468130"/>
            <a:ext cx="4345204" cy="28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028" y="640585"/>
            <a:ext cx="9442556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- познакомиться с элементами технологии</a:t>
            </a:r>
            <a:br>
              <a:rPr lang="ru-RU" sz="4000" dirty="0" smtClean="0"/>
            </a:br>
            <a:r>
              <a:rPr lang="ru-RU" sz="4000" dirty="0" smtClean="0"/>
              <a:t>- показать применение элементов технологии на практике</a:t>
            </a:r>
            <a:br>
              <a:rPr lang="ru-RU" sz="4000" dirty="0" smtClean="0"/>
            </a:br>
            <a:r>
              <a:rPr lang="ru-RU" sz="4000" dirty="0" smtClean="0"/>
              <a:t>- проанализировать результат применения элементов технологии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449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494277"/>
            <a:ext cx="5083258" cy="5947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Лонгрид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Конвергентная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журналистика. Теория и практика: учебное пособие для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бакалавриата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магистратуры) длинный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текст,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разделенный на части различными мультимедийными элементами: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фото,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видео,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инфографикой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и др.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808" y="1204783"/>
            <a:ext cx="5906531" cy="4429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0646" y="5708821"/>
            <a:ext cx="4892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Элементы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Лонгрида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выполнили учащиеся 4 класса на внеурочной деятельности «Природа и мы»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613" y="376974"/>
            <a:ext cx="8911687" cy="1280890"/>
          </a:xfrm>
        </p:spPr>
        <p:txBody>
          <a:bodyPr>
            <a:noAutofit/>
          </a:bodyPr>
          <a:lstStyle/>
          <a:p>
            <a:r>
              <a:rPr lang="ru-RU" b="1" dirty="0"/>
              <a:t>Основная цель любого </a:t>
            </a:r>
            <a:r>
              <a:rPr lang="ru-RU" b="1" dirty="0" err="1"/>
              <a:t>лонгрида</a:t>
            </a:r>
            <a:r>
              <a:rPr lang="ru-RU" sz="4000" dirty="0"/>
              <a:t> </a:t>
            </a:r>
            <a:r>
              <a:rPr lang="ru-RU" sz="2800" dirty="0"/>
              <a:t>– </a:t>
            </a:r>
            <a:r>
              <a:rPr lang="ru-RU" sz="2800" dirty="0" smtClean="0"/>
              <a:t>представить ярко и наглядно об </a:t>
            </a:r>
            <a:r>
              <a:rPr lang="ru-RU" sz="2800" dirty="0"/>
              <a:t>уже известном либо недавно свершившемся.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64" y="2010666"/>
            <a:ext cx="6879439" cy="4081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0492" y="6092600"/>
            <a:ext cx="822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Элементы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Лонгрида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выполнили учащиеся 4 класса на внеурочной деятельности «Природа и мы»</a:t>
            </a:r>
          </a:p>
        </p:txBody>
      </p:sp>
    </p:spTree>
    <p:extLst>
      <p:ext uri="{BB962C8B-B14F-4D97-AF65-F5344CB8AC3E}">
        <p14:creationId xmlns:p14="http://schemas.microsoft.com/office/powerpoint/2010/main" val="7254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7227" y="1392193"/>
            <a:ext cx="6034687" cy="4996822"/>
          </a:xfrm>
        </p:spPr>
        <p:txBody>
          <a:bodyPr/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Так как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онгрид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— это большой текст,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который нужно разделить на части, абзацы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подзаголовки;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Простыню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текста «разбавляют» таблицами,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фотографиями, графиками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видео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Это помогает удержать внимание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учащегося;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Лонгрид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— идеальный формат контента, если автор хочет глубоко погрузиться в тему исследования и раскрыть ее по максимуму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0238" y="430023"/>
            <a:ext cx="403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Специфика: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82" y="1606377"/>
            <a:ext cx="5524845" cy="4143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448" y="5750011"/>
            <a:ext cx="498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Элементы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Лонгрида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выполнили учащиеся 5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класса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тему «Вулканы мира»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384" y="618163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Лонгриды</a:t>
            </a:r>
            <a:r>
              <a:rPr lang="ru-RU" b="1" dirty="0" smtClean="0"/>
              <a:t> бывают: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833" y="1899053"/>
            <a:ext cx="9446269" cy="4267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Лонгрид-репортаж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Лонгрид-портрет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Коммерческий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онгрид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Лонгрид-реконструктор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Аналитический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онгрид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Мультимедийный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онгрид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2411" y="5766485"/>
            <a:ext cx="566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Процесс создания элементов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Лонгрида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выполнили учащиеся 5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класса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на внеурочной деятельности «Мирный атом»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411" y="1532580"/>
            <a:ext cx="5645206" cy="423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4097" y="543697"/>
            <a:ext cx="4477736" cy="60218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Лонгрид-реконструктор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Это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реконструкция значимых исторических событий. Автор, который пишет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онгрид-реконструктор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собирает полную информацию о выбранном историческом событии и «упаковывает» факты в большой текст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42" y="634313"/>
            <a:ext cx="6760519" cy="5070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1532" y="5787397"/>
            <a:ext cx="515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Элементы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Лонгрида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выполнили учащиеся 10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класса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тему: «Религии мира»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72" y="735550"/>
            <a:ext cx="5486400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Процесс: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- </a:t>
            </a:r>
            <a:r>
              <a:rPr lang="ru-RU" sz="2200" dirty="0" smtClean="0"/>
              <a:t>в начале урока классу доводилась суть</a:t>
            </a:r>
            <a:r>
              <a:rPr lang="ru-RU" sz="2200" dirty="0"/>
              <a:t> </a:t>
            </a:r>
            <a:r>
              <a:rPr lang="ru-RU" sz="2200" dirty="0" smtClean="0"/>
              <a:t>и цели технологии</a:t>
            </a:r>
            <a:br>
              <a:rPr lang="ru-RU" sz="2200" dirty="0" smtClean="0"/>
            </a:br>
            <a:r>
              <a:rPr lang="ru-RU" sz="2200" dirty="0" smtClean="0"/>
              <a:t>- затем, учащиеся делились на группы и получали задания, в каждой группе распределялись роли (командир, художник и </a:t>
            </a:r>
            <a:r>
              <a:rPr lang="ru-RU" sz="2200" dirty="0" err="1" smtClean="0"/>
              <a:t>т.д</a:t>
            </a:r>
            <a:r>
              <a:rPr lang="ru-RU" sz="2200" dirty="0" smtClean="0"/>
              <a:t>)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- дополнительную информацию в печатном варианте и картинки были предложены мной, у учащихся была возможность воспользоваться учебником</a:t>
            </a:r>
            <a:br>
              <a:rPr lang="ru-RU" sz="2200" dirty="0" smtClean="0"/>
            </a:br>
            <a:r>
              <a:rPr lang="ru-RU" sz="2200" dirty="0" smtClean="0"/>
              <a:t>- на работу отводилось ограниченное время</a:t>
            </a:r>
            <a:br>
              <a:rPr lang="ru-RU" sz="2200" dirty="0" smtClean="0"/>
            </a:br>
            <a:r>
              <a:rPr lang="ru-RU" sz="2200" dirty="0" smtClean="0"/>
              <a:t>- в конце урока каждая команда защищала свою работу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172" y="1005380"/>
            <a:ext cx="4912835" cy="3681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02161" y="4843849"/>
            <a:ext cx="512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Элементы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Лонгрида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выполнили учащиеся 11 класса по теме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Субрегионы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Зарубежной Европы»</a:t>
            </a:r>
          </a:p>
        </p:txBody>
      </p:sp>
    </p:spTree>
    <p:extLst>
      <p:ext uri="{BB962C8B-B14F-4D97-AF65-F5344CB8AC3E}">
        <p14:creationId xmlns:p14="http://schemas.microsoft.com/office/powerpoint/2010/main" val="36137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571</TotalTime>
  <Words>252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Легкий дым</vt:lpstr>
      <vt:lpstr>Методическая мастерская Применение элементов технологии ЛОНГРИД на уроках и во внеурочной деятельности</vt:lpstr>
      <vt:lpstr>Цель:  показать эффективность применения деятельностных педагогических технологий на уроках изучения нового материала</vt:lpstr>
      <vt:lpstr>Задачи:  - познакомиться с элементами технологии - показать применение элементов технологии на практике - проанализировать результат применения элементов технологии</vt:lpstr>
      <vt:lpstr>Презентация PowerPoint</vt:lpstr>
      <vt:lpstr>Основная цель любого лонгрида – представить ярко и наглядно об уже известном либо недавно свершившемся.</vt:lpstr>
      <vt:lpstr>Презентация PowerPoint</vt:lpstr>
      <vt:lpstr>Лонгриды бывают: </vt:lpstr>
      <vt:lpstr>Презентация PowerPoint</vt:lpstr>
      <vt:lpstr>Процесс: - в начале урока классу доводилась суть и цели технологии - затем, учащиеся делились на группы и получали задания, в каждой группе распределялись роли (командир, художник и т.д) - дополнительную информацию в печатном варианте и картинки были предложены мной, у учащихся была возможность воспользоваться учебником - на работу отводилось ограниченное время - в конце урока каждая команда защищала свою работу</vt:lpstr>
      <vt:lpstr>Результаты:  после применения элементов технологии Лонгрид на уроках и во внеурочной деятельности, у учащихся развиваются следующие метапредметные навыки: - самостоятельно приобретают новые знания, организовывают учебную деятельность, находятся в поиске средств её осуществления - умеют организовать и планировать учебное сотрудничество и совместную деятельность со сверстниками - умеют извлекать информацию из различных источников (раздаточный материал, учебник) - умеют на практике пользоваться основными логическими приёмами, методами наблюдения, моделирования, объяснения, решения проблем - умеют работать в группе — эффективно сотрудничать и взаимодействовать - умеют представлять информацию, формулировать и аргументировать свое мнение и корректно его отстаивать</vt:lpstr>
      <vt:lpstr>Вывод:  Мои уроки и занятия во внеурочной деятельности стали наиболее эффективные в образовательном процессе.  Примеры работ учащихся с элементами Лонгрида: https://школа87.зато-северск.рф/vahrusheva-olga-aleksandrovna  </vt:lpstr>
      <vt:lpstr>Использованная литература:  1. Конвергентная журналистика. Теория и практика: учебное пособие для бакалавриата и магистратуры Е. А. Баранова. — Москва : Издательство Юрайт, 2019. — 269 2. Лонгрид как мультимедийный формат медиатекста. http://journals.tsu.ru/uploads/import/1357/files/04-121.pdf (13.12.2018) 3. Мультимедийный лонгрид как новый журналистский формат.- http://journals.tsu.ru/uploads/import/1357/files/04-121.pdf (16.11.2018) 4. Примерная рабочая программа основного общего образования. География  https://fgosreestr.ru/uploads/files/4dde44205b0b77acefc168660a48110e.pdf</vt:lpstr>
      <vt:lpstr>Большое спасибо 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ЛОНГРИДА</dc:title>
  <dc:creator>Колян</dc:creator>
  <cp:lastModifiedBy>Нина</cp:lastModifiedBy>
  <cp:revision>75</cp:revision>
  <dcterms:created xsi:type="dcterms:W3CDTF">2022-10-23T06:58:14Z</dcterms:created>
  <dcterms:modified xsi:type="dcterms:W3CDTF">2023-01-17T07:33:23Z</dcterms:modified>
</cp:coreProperties>
</file>